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84" r:id="rId8"/>
    <p:sldId id="262" r:id="rId9"/>
    <p:sldId id="263" r:id="rId10"/>
    <p:sldId id="281" r:id="rId11"/>
    <p:sldId id="282" r:id="rId12"/>
    <p:sldId id="28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anva Sans" panose="020B0604020202020204" charset="0"/>
      <p:regular r:id="rId35"/>
    </p:embeddedFont>
    <p:embeddedFont>
      <p:font typeface="Canva Sans Bold" panose="020B0604020202020204" charset="0"/>
      <p:regular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embeddedFont>
    <p:embeddedFont>
      <p:font typeface="Poppins Semi-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22" autoAdjust="0"/>
  </p:normalViewPr>
  <p:slideViewPr>
    <p:cSldViewPr>
      <p:cViewPr varScale="1">
        <p:scale>
          <a:sx n="27" d="100"/>
          <a:sy n="27" d="100"/>
        </p:scale>
        <p:origin x="102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568" y="335652"/>
            <a:ext cx="18444568" cy="2904150"/>
          </a:xfrm>
          <a:custGeom>
            <a:avLst/>
            <a:gdLst/>
            <a:ahLst/>
            <a:cxnLst/>
            <a:rect l="l" t="t" r="r" b="b"/>
            <a:pathLst>
              <a:path w="18444568" h="2904150">
                <a:moveTo>
                  <a:pt x="0" y="0"/>
                </a:moveTo>
                <a:lnTo>
                  <a:pt x="18444568" y="0"/>
                </a:lnTo>
                <a:lnTo>
                  <a:pt x="18444568" y="2904149"/>
                </a:lnTo>
                <a:lnTo>
                  <a:pt x="0" y="2904149"/>
                </a:lnTo>
                <a:lnTo>
                  <a:pt x="0" y="0"/>
                </a:lnTo>
                <a:close/>
              </a:path>
            </a:pathLst>
          </a:custGeom>
          <a:blipFill>
            <a:blip r:embed="rId2"/>
            <a:stretch>
              <a:fillRect b="-889"/>
            </a:stretch>
          </a:blipFill>
        </p:spPr>
      </p:sp>
      <p:sp>
        <p:nvSpPr>
          <p:cNvPr id="3" name="TextBox 3"/>
          <p:cNvSpPr txBox="1"/>
          <p:nvPr/>
        </p:nvSpPr>
        <p:spPr>
          <a:xfrm>
            <a:off x="2974580" y="3369912"/>
            <a:ext cx="11629511" cy="1566445"/>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Capstone Project II</a:t>
            </a:r>
          </a:p>
        </p:txBody>
      </p:sp>
      <p:sp>
        <p:nvSpPr>
          <p:cNvPr id="4" name="TextBox 4"/>
          <p:cNvSpPr txBox="1"/>
          <p:nvPr/>
        </p:nvSpPr>
        <p:spPr>
          <a:xfrm>
            <a:off x="5549003" y="4972050"/>
            <a:ext cx="6526762" cy="1566445"/>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Cohort-09</a:t>
            </a:r>
          </a:p>
        </p:txBody>
      </p:sp>
      <p:sp>
        <p:nvSpPr>
          <p:cNvPr id="5" name="TextBox 5"/>
          <p:cNvSpPr txBox="1"/>
          <p:nvPr/>
        </p:nvSpPr>
        <p:spPr>
          <a:xfrm>
            <a:off x="3276600" y="6576595"/>
            <a:ext cx="10820400" cy="156644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Data-Analytics</a:t>
            </a:r>
          </a:p>
        </p:txBody>
      </p:sp>
      <p:sp>
        <p:nvSpPr>
          <p:cNvPr id="6" name="TextBox 6"/>
          <p:cNvSpPr txBox="1"/>
          <p:nvPr/>
        </p:nvSpPr>
        <p:spPr>
          <a:xfrm>
            <a:off x="10591801" y="8748756"/>
            <a:ext cx="7540342" cy="613377"/>
          </a:xfrm>
          <a:prstGeom prst="rect">
            <a:avLst/>
          </a:prstGeom>
        </p:spPr>
        <p:txBody>
          <a:bodyPr wrap="square" lIns="0" tIns="0" rIns="0" bIns="0" rtlCol="0" anchor="t">
            <a:spAutoFit/>
          </a:bodyPr>
          <a:lstStyle/>
          <a:p>
            <a:pPr algn="ctr">
              <a:lnSpc>
                <a:spcPts val="5039"/>
              </a:lnSpc>
            </a:pPr>
            <a:r>
              <a:rPr lang="en-US" sz="3599" dirty="0">
                <a:solidFill>
                  <a:srgbClr val="000000"/>
                </a:solidFill>
                <a:latin typeface="Canva Sans"/>
              </a:rPr>
              <a:t>Prepared by: Rana Sheraz </a:t>
            </a:r>
            <a:r>
              <a:rPr lang="en-US" sz="3599" dirty="0" err="1">
                <a:solidFill>
                  <a:srgbClr val="000000"/>
                </a:solidFill>
                <a:latin typeface="Canva Sans"/>
              </a:rPr>
              <a:t>Shafi</a:t>
            </a:r>
            <a:endParaRPr lang="en-US" sz="3599" dirty="0">
              <a:solidFill>
                <a:srgbClr val="000000"/>
              </a:solidFill>
              <a:latin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C2B55-45E7-469D-9F65-6989CC55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4775" y="41055"/>
            <a:ext cx="6867519" cy="5051969"/>
          </a:xfrm>
          <a:prstGeom prst="rect">
            <a:avLst/>
          </a:prstGeom>
        </p:spPr>
      </p:pic>
      <p:pic>
        <p:nvPicPr>
          <p:cNvPr id="5" name="Picture 4">
            <a:extLst>
              <a:ext uri="{FF2B5EF4-FFF2-40B4-BE49-F238E27FC236}">
                <a16:creationId xmlns:a16="http://schemas.microsoft.com/office/drawing/2014/main" id="{948DFB98-F78C-4971-B20B-2EA86739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7" y="31173"/>
            <a:ext cx="6803227" cy="5112327"/>
          </a:xfrm>
          <a:prstGeom prst="rect">
            <a:avLst/>
          </a:prstGeom>
        </p:spPr>
      </p:pic>
      <p:pic>
        <p:nvPicPr>
          <p:cNvPr id="7" name="Picture 6">
            <a:extLst>
              <a:ext uri="{FF2B5EF4-FFF2-40B4-BE49-F238E27FC236}">
                <a16:creationId xmlns:a16="http://schemas.microsoft.com/office/drawing/2014/main" id="{80ECBECE-6663-4894-97B3-E01EC4BA1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799" y="5175281"/>
            <a:ext cx="6867519" cy="5051969"/>
          </a:xfrm>
          <a:prstGeom prst="rect">
            <a:avLst/>
          </a:prstGeom>
        </p:spPr>
      </p:pic>
      <p:pic>
        <p:nvPicPr>
          <p:cNvPr id="9" name="Picture 8">
            <a:extLst>
              <a:ext uri="{FF2B5EF4-FFF2-40B4-BE49-F238E27FC236}">
                <a16:creationId xmlns:a16="http://schemas.microsoft.com/office/drawing/2014/main" id="{6B292131-D6B6-45FF-A79C-D80013D13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1" y="5093024"/>
            <a:ext cx="6867519" cy="5134227"/>
          </a:xfrm>
          <a:prstGeom prst="rect">
            <a:avLst/>
          </a:prstGeom>
        </p:spPr>
      </p:pic>
      <p:sp>
        <p:nvSpPr>
          <p:cNvPr id="10" name="TextBox 9">
            <a:extLst>
              <a:ext uri="{FF2B5EF4-FFF2-40B4-BE49-F238E27FC236}">
                <a16:creationId xmlns:a16="http://schemas.microsoft.com/office/drawing/2014/main" id="{7B74F1CE-A830-4786-B482-6144923B7E71}"/>
              </a:ext>
            </a:extLst>
          </p:cNvPr>
          <p:cNvSpPr txBox="1"/>
          <p:nvPr/>
        </p:nvSpPr>
        <p:spPr>
          <a:xfrm>
            <a:off x="6733309" y="1638300"/>
            <a:ext cx="4751466" cy="1323439"/>
          </a:xfrm>
          <a:prstGeom prst="rect">
            <a:avLst/>
          </a:prstGeom>
          <a:noFill/>
        </p:spPr>
        <p:txBody>
          <a:bodyPr wrap="square" rtlCol="0">
            <a:spAutoFit/>
          </a:bodyPr>
          <a:lstStyle/>
          <a:p>
            <a:pPr algn="ctr"/>
            <a:r>
              <a:rPr lang="en-US" sz="4000" b="1" dirty="0"/>
              <a:t>Change in different variables with Age:</a:t>
            </a:r>
            <a:endParaRPr lang="en-PK" sz="4000" b="1" dirty="0"/>
          </a:p>
        </p:txBody>
      </p:sp>
    </p:spTree>
    <p:extLst>
      <p:ext uri="{BB962C8B-B14F-4D97-AF65-F5344CB8AC3E}">
        <p14:creationId xmlns:p14="http://schemas.microsoft.com/office/powerpoint/2010/main" val="102188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5461D-82F2-421E-BBDF-06B5875A9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781800" cy="5105987"/>
          </a:xfrm>
          <a:prstGeom prst="rect">
            <a:avLst/>
          </a:prstGeom>
        </p:spPr>
      </p:pic>
      <p:pic>
        <p:nvPicPr>
          <p:cNvPr id="5" name="Picture 4">
            <a:extLst>
              <a:ext uri="{FF2B5EF4-FFF2-40B4-BE49-F238E27FC236}">
                <a16:creationId xmlns:a16="http://schemas.microsoft.com/office/drawing/2014/main" id="{AA5995E6-D8FE-431D-B22A-C4A1F1ACD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81013"/>
            <a:ext cx="6919079" cy="5105987"/>
          </a:xfrm>
          <a:prstGeom prst="rect">
            <a:avLst/>
          </a:prstGeom>
        </p:spPr>
      </p:pic>
      <p:pic>
        <p:nvPicPr>
          <p:cNvPr id="7" name="Picture 6">
            <a:extLst>
              <a:ext uri="{FF2B5EF4-FFF2-40B4-BE49-F238E27FC236}">
                <a16:creationId xmlns:a16="http://schemas.microsoft.com/office/drawing/2014/main" id="{A97BBB1E-1D9A-4008-B0B9-3C6CC3246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001" y="0"/>
            <a:ext cx="6935000" cy="5181013"/>
          </a:xfrm>
          <a:prstGeom prst="rect">
            <a:avLst/>
          </a:prstGeom>
        </p:spPr>
      </p:pic>
      <p:pic>
        <p:nvPicPr>
          <p:cNvPr id="9" name="Picture 8">
            <a:extLst>
              <a:ext uri="{FF2B5EF4-FFF2-40B4-BE49-F238E27FC236}">
                <a16:creationId xmlns:a16="http://schemas.microsoft.com/office/drawing/2014/main" id="{E2D74217-6E6C-43D3-A20E-A780916E11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2400" y="5332706"/>
            <a:ext cx="6491137" cy="4839994"/>
          </a:xfrm>
          <a:prstGeom prst="rect">
            <a:avLst/>
          </a:prstGeom>
        </p:spPr>
      </p:pic>
      <p:sp>
        <p:nvSpPr>
          <p:cNvPr id="11" name="TextBox 10">
            <a:extLst>
              <a:ext uri="{FF2B5EF4-FFF2-40B4-BE49-F238E27FC236}">
                <a16:creationId xmlns:a16="http://schemas.microsoft.com/office/drawing/2014/main" id="{8EDC61DF-614D-467F-A8AA-1C1E9F7900B9}"/>
              </a:ext>
            </a:extLst>
          </p:cNvPr>
          <p:cNvSpPr txBox="1"/>
          <p:nvPr/>
        </p:nvSpPr>
        <p:spPr>
          <a:xfrm>
            <a:off x="7193338" y="3162300"/>
            <a:ext cx="3901323" cy="1569660"/>
          </a:xfrm>
          <a:prstGeom prst="rect">
            <a:avLst/>
          </a:prstGeom>
          <a:noFill/>
        </p:spPr>
        <p:txBody>
          <a:bodyPr wrap="square">
            <a:spAutoFit/>
          </a:bodyPr>
          <a:lstStyle/>
          <a:p>
            <a:pPr algn="ctr"/>
            <a:r>
              <a:rPr lang="en-US" sz="4800" b="1" dirty="0"/>
              <a:t>Gender based comparison:</a:t>
            </a:r>
            <a:endParaRPr lang="en-PK" sz="4800" b="1" dirty="0"/>
          </a:p>
        </p:txBody>
      </p:sp>
    </p:spTree>
    <p:extLst>
      <p:ext uri="{BB962C8B-B14F-4D97-AF65-F5344CB8AC3E}">
        <p14:creationId xmlns:p14="http://schemas.microsoft.com/office/powerpoint/2010/main" val="254023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686D4-6A42-49DC-A86C-9511B139A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453" y="703769"/>
            <a:ext cx="8268347" cy="6067647"/>
          </a:xfrm>
          <a:prstGeom prst="rect">
            <a:avLst/>
          </a:prstGeom>
        </p:spPr>
      </p:pic>
      <p:pic>
        <p:nvPicPr>
          <p:cNvPr id="5" name="Picture 4">
            <a:extLst>
              <a:ext uri="{FF2B5EF4-FFF2-40B4-BE49-F238E27FC236}">
                <a16:creationId xmlns:a16="http://schemas.microsoft.com/office/drawing/2014/main" id="{2870EAA5-DE44-48FF-B3CE-A47DED383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03770"/>
            <a:ext cx="8153400" cy="6268786"/>
          </a:xfrm>
          <a:prstGeom prst="rect">
            <a:avLst/>
          </a:prstGeom>
        </p:spPr>
      </p:pic>
    </p:spTree>
    <p:extLst>
      <p:ext uri="{BB962C8B-B14F-4D97-AF65-F5344CB8AC3E}">
        <p14:creationId xmlns:p14="http://schemas.microsoft.com/office/powerpoint/2010/main" val="121366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0302" y="0"/>
            <a:ext cx="15715702" cy="10287000"/>
          </a:xfrm>
          <a:custGeom>
            <a:avLst/>
            <a:gdLst/>
            <a:ahLst/>
            <a:cxnLst/>
            <a:rect l="l" t="t" r="r" b="b"/>
            <a:pathLst>
              <a:path w="15715702" h="10287000">
                <a:moveTo>
                  <a:pt x="0" y="0"/>
                </a:moveTo>
                <a:lnTo>
                  <a:pt x="15715702" y="0"/>
                </a:lnTo>
                <a:lnTo>
                  <a:pt x="15715702" y="10287000"/>
                </a:lnTo>
                <a:lnTo>
                  <a:pt x="0" y="10287000"/>
                </a:lnTo>
                <a:lnTo>
                  <a:pt x="0" y="0"/>
                </a:lnTo>
                <a:close/>
              </a:path>
            </a:pathLst>
          </a:custGeom>
          <a:blipFill>
            <a:blip r:embed="rId2"/>
            <a:stretch>
              <a:fillRect t="-165" b="-16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8493" y="2925812"/>
            <a:ext cx="12252493" cy="6504800"/>
            <a:chOff x="0" y="0"/>
            <a:chExt cx="1315700" cy="698500"/>
          </a:xfrm>
        </p:grpSpPr>
        <p:sp>
          <p:nvSpPr>
            <p:cNvPr id="3" name="Freeform 3"/>
            <p:cNvSpPr/>
            <p:nvPr/>
          </p:nvSpPr>
          <p:spPr>
            <a:xfrm>
              <a:off x="0" y="0"/>
              <a:ext cx="1315700" cy="698500"/>
            </a:xfrm>
            <a:custGeom>
              <a:avLst/>
              <a:gdLst/>
              <a:ahLst/>
              <a:cxnLst/>
              <a:rect l="l" t="t" r="r" b="b"/>
              <a:pathLst>
                <a:path w="1315700" h="698500">
                  <a:moveTo>
                    <a:pt x="1315700" y="349250"/>
                  </a:moveTo>
                  <a:lnTo>
                    <a:pt x="1112500" y="698500"/>
                  </a:lnTo>
                  <a:lnTo>
                    <a:pt x="203200" y="698500"/>
                  </a:lnTo>
                  <a:lnTo>
                    <a:pt x="0" y="349250"/>
                  </a:lnTo>
                  <a:lnTo>
                    <a:pt x="203200" y="0"/>
                  </a:lnTo>
                  <a:lnTo>
                    <a:pt x="1112500" y="0"/>
                  </a:lnTo>
                  <a:lnTo>
                    <a:pt x="1315700" y="349250"/>
                  </a:lnTo>
                  <a:close/>
                </a:path>
              </a:pathLst>
            </a:custGeom>
            <a:solidFill>
              <a:srgbClr val="C41621"/>
            </a:solidFill>
          </p:spPr>
        </p:sp>
        <p:sp>
          <p:nvSpPr>
            <p:cNvPr id="4" name="TextBox 4"/>
            <p:cNvSpPr txBox="1"/>
            <p:nvPr/>
          </p:nvSpPr>
          <p:spPr>
            <a:xfrm>
              <a:off x="114300" y="-57150"/>
              <a:ext cx="10871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2925812"/>
            <a:ext cx="12252493" cy="6504800"/>
            <a:chOff x="0" y="0"/>
            <a:chExt cx="1315700" cy="698500"/>
          </a:xfrm>
        </p:grpSpPr>
        <p:sp>
          <p:nvSpPr>
            <p:cNvPr id="6" name="Freeform 6"/>
            <p:cNvSpPr/>
            <p:nvPr/>
          </p:nvSpPr>
          <p:spPr>
            <a:xfrm>
              <a:off x="0" y="0"/>
              <a:ext cx="1315700" cy="698500"/>
            </a:xfrm>
            <a:custGeom>
              <a:avLst/>
              <a:gdLst/>
              <a:ahLst/>
              <a:cxnLst/>
              <a:rect l="l" t="t" r="r" b="b"/>
              <a:pathLst>
                <a:path w="1315700" h="698500">
                  <a:moveTo>
                    <a:pt x="1315700" y="349250"/>
                  </a:moveTo>
                  <a:lnTo>
                    <a:pt x="1112500" y="698500"/>
                  </a:lnTo>
                  <a:lnTo>
                    <a:pt x="203200" y="698500"/>
                  </a:lnTo>
                  <a:lnTo>
                    <a:pt x="0" y="349250"/>
                  </a:lnTo>
                  <a:lnTo>
                    <a:pt x="203200" y="0"/>
                  </a:lnTo>
                  <a:lnTo>
                    <a:pt x="1112500" y="0"/>
                  </a:lnTo>
                  <a:lnTo>
                    <a:pt x="1315700" y="349250"/>
                  </a:lnTo>
                  <a:close/>
                </a:path>
              </a:pathLst>
            </a:custGeom>
            <a:solidFill>
              <a:srgbClr val="292929"/>
            </a:solidFill>
          </p:spPr>
        </p:sp>
        <p:sp>
          <p:nvSpPr>
            <p:cNvPr id="7" name="TextBox 7"/>
            <p:cNvSpPr txBox="1"/>
            <p:nvPr/>
          </p:nvSpPr>
          <p:spPr>
            <a:xfrm>
              <a:off x="114300" y="-57150"/>
              <a:ext cx="10871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54466" y="3342359"/>
            <a:ext cx="8331204" cy="775373"/>
            <a:chOff x="0" y="0"/>
            <a:chExt cx="3736518" cy="347752"/>
          </a:xfrm>
        </p:grpSpPr>
        <p:sp>
          <p:nvSpPr>
            <p:cNvPr id="9" name="Freeform 9"/>
            <p:cNvSpPr/>
            <p:nvPr/>
          </p:nvSpPr>
          <p:spPr>
            <a:xfrm>
              <a:off x="0" y="0"/>
              <a:ext cx="3736518" cy="347752"/>
            </a:xfrm>
            <a:custGeom>
              <a:avLst/>
              <a:gdLst/>
              <a:ahLst/>
              <a:cxnLst/>
              <a:rect l="l" t="t" r="r" b="b"/>
              <a:pathLst>
                <a:path w="3736518" h="347752">
                  <a:moveTo>
                    <a:pt x="3533318" y="0"/>
                  </a:moveTo>
                  <a:lnTo>
                    <a:pt x="0" y="0"/>
                  </a:lnTo>
                  <a:lnTo>
                    <a:pt x="203200" y="347752"/>
                  </a:lnTo>
                  <a:lnTo>
                    <a:pt x="3736518" y="347752"/>
                  </a:lnTo>
                  <a:lnTo>
                    <a:pt x="3533318" y="0"/>
                  </a:lnTo>
                  <a:close/>
                </a:path>
              </a:pathLst>
            </a:custGeom>
            <a:solidFill>
              <a:srgbClr val="292929"/>
            </a:solidFill>
          </p:spPr>
        </p:sp>
        <p:sp>
          <p:nvSpPr>
            <p:cNvPr id="10" name="TextBox 10"/>
            <p:cNvSpPr txBox="1"/>
            <p:nvPr/>
          </p:nvSpPr>
          <p:spPr>
            <a:xfrm>
              <a:off x="101600" y="-57150"/>
              <a:ext cx="3533318" cy="40490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38129" y="3342359"/>
            <a:ext cx="8683058" cy="775373"/>
            <a:chOff x="0" y="0"/>
            <a:chExt cx="3931359" cy="351059"/>
          </a:xfrm>
        </p:grpSpPr>
        <p:sp>
          <p:nvSpPr>
            <p:cNvPr id="12" name="Freeform 12"/>
            <p:cNvSpPr/>
            <p:nvPr/>
          </p:nvSpPr>
          <p:spPr>
            <a:xfrm>
              <a:off x="0" y="0"/>
              <a:ext cx="3931359" cy="351059"/>
            </a:xfrm>
            <a:custGeom>
              <a:avLst/>
              <a:gdLst/>
              <a:ahLst/>
              <a:cxnLst/>
              <a:rect l="l" t="t" r="r" b="b"/>
              <a:pathLst>
                <a:path w="3931359" h="351059">
                  <a:moveTo>
                    <a:pt x="203200" y="0"/>
                  </a:moveTo>
                  <a:lnTo>
                    <a:pt x="3931359" y="0"/>
                  </a:lnTo>
                  <a:lnTo>
                    <a:pt x="3728159" y="351059"/>
                  </a:lnTo>
                  <a:lnTo>
                    <a:pt x="0" y="351059"/>
                  </a:lnTo>
                  <a:lnTo>
                    <a:pt x="203200" y="0"/>
                  </a:lnTo>
                  <a:close/>
                </a:path>
              </a:pathLst>
            </a:custGeom>
            <a:solidFill>
              <a:srgbClr val="C41621"/>
            </a:solidFill>
          </p:spPr>
        </p:sp>
        <p:sp>
          <p:nvSpPr>
            <p:cNvPr id="13" name="TextBox 13"/>
            <p:cNvSpPr txBox="1"/>
            <p:nvPr/>
          </p:nvSpPr>
          <p:spPr>
            <a:xfrm>
              <a:off x="101600" y="-57150"/>
              <a:ext cx="3728159" cy="4082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549377" y="-5561301"/>
            <a:ext cx="8754054" cy="6200292"/>
            <a:chOff x="0" y="0"/>
            <a:chExt cx="986197" cy="698500"/>
          </a:xfrm>
        </p:grpSpPr>
        <p:sp>
          <p:nvSpPr>
            <p:cNvPr id="15" name="Freeform 15"/>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16" name="TextBox 16"/>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83698">
            <a:off x="14636430" y="-326538"/>
            <a:ext cx="2605671" cy="695981"/>
            <a:chOff x="0" y="0"/>
            <a:chExt cx="1505872" cy="402222"/>
          </a:xfrm>
        </p:grpSpPr>
        <p:sp>
          <p:nvSpPr>
            <p:cNvPr id="18" name="Freeform 18"/>
            <p:cNvSpPr/>
            <p:nvPr/>
          </p:nvSpPr>
          <p:spPr>
            <a:xfrm>
              <a:off x="0" y="0"/>
              <a:ext cx="1505872" cy="402222"/>
            </a:xfrm>
            <a:custGeom>
              <a:avLst/>
              <a:gdLst/>
              <a:ahLst/>
              <a:cxnLst/>
              <a:rect l="l" t="t" r="r" b="b"/>
              <a:pathLst>
                <a:path w="1505872" h="402222">
                  <a:moveTo>
                    <a:pt x="1302672" y="0"/>
                  </a:moveTo>
                  <a:lnTo>
                    <a:pt x="0" y="0"/>
                  </a:lnTo>
                  <a:lnTo>
                    <a:pt x="203200" y="402222"/>
                  </a:lnTo>
                  <a:lnTo>
                    <a:pt x="1505872" y="402222"/>
                  </a:lnTo>
                  <a:lnTo>
                    <a:pt x="1302672" y="0"/>
                  </a:lnTo>
                  <a:close/>
                </a:path>
              </a:pathLst>
            </a:custGeom>
            <a:solidFill>
              <a:srgbClr val="C41621"/>
            </a:solidFill>
          </p:spPr>
        </p:sp>
        <p:sp>
          <p:nvSpPr>
            <p:cNvPr id="19" name="TextBox 19"/>
            <p:cNvSpPr txBox="1"/>
            <p:nvPr/>
          </p:nvSpPr>
          <p:spPr>
            <a:xfrm>
              <a:off x="101600" y="-57150"/>
              <a:ext cx="1302672" cy="45937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389645" y="-4998219"/>
            <a:ext cx="8189400" cy="5627522"/>
            <a:chOff x="0" y="0"/>
            <a:chExt cx="1016486" cy="698500"/>
          </a:xfrm>
        </p:grpSpPr>
        <p:sp>
          <p:nvSpPr>
            <p:cNvPr id="21" name="Freeform 21"/>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22" name="TextBox 22"/>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7214857">
            <a:off x="1332504" y="-132900"/>
            <a:ext cx="2212307" cy="707401"/>
            <a:chOff x="0" y="0"/>
            <a:chExt cx="1117008" cy="357171"/>
          </a:xfrm>
        </p:grpSpPr>
        <p:sp>
          <p:nvSpPr>
            <p:cNvPr id="24" name="Freeform 24"/>
            <p:cNvSpPr/>
            <p:nvPr/>
          </p:nvSpPr>
          <p:spPr>
            <a:xfrm>
              <a:off x="0" y="0"/>
              <a:ext cx="1117008" cy="357171"/>
            </a:xfrm>
            <a:custGeom>
              <a:avLst/>
              <a:gdLst/>
              <a:ahLst/>
              <a:cxnLst/>
              <a:rect l="l" t="t" r="r" b="b"/>
              <a:pathLst>
                <a:path w="1117008" h="357171">
                  <a:moveTo>
                    <a:pt x="203200" y="0"/>
                  </a:moveTo>
                  <a:lnTo>
                    <a:pt x="1117008" y="0"/>
                  </a:lnTo>
                  <a:lnTo>
                    <a:pt x="913808" y="357171"/>
                  </a:lnTo>
                  <a:lnTo>
                    <a:pt x="0" y="357171"/>
                  </a:lnTo>
                  <a:lnTo>
                    <a:pt x="203200" y="0"/>
                  </a:lnTo>
                  <a:close/>
                </a:path>
              </a:pathLst>
            </a:custGeom>
            <a:solidFill>
              <a:srgbClr val="C41621"/>
            </a:solidFill>
          </p:spPr>
        </p:sp>
        <p:sp>
          <p:nvSpPr>
            <p:cNvPr id="25" name="TextBox 25"/>
            <p:cNvSpPr txBox="1"/>
            <p:nvPr/>
          </p:nvSpPr>
          <p:spPr>
            <a:xfrm>
              <a:off x="101600" y="-57150"/>
              <a:ext cx="913808" cy="414321"/>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5886965" y="2645699"/>
            <a:ext cx="6514069" cy="6784912"/>
          </a:xfrm>
          <a:custGeom>
            <a:avLst/>
            <a:gdLst/>
            <a:ahLst/>
            <a:cxnLst/>
            <a:rect l="l" t="t" r="r" b="b"/>
            <a:pathLst>
              <a:path w="6514069" h="6784912">
                <a:moveTo>
                  <a:pt x="0" y="0"/>
                </a:moveTo>
                <a:lnTo>
                  <a:pt x="6514070" y="0"/>
                </a:lnTo>
                <a:lnTo>
                  <a:pt x="6514070" y="6784913"/>
                </a:lnTo>
                <a:lnTo>
                  <a:pt x="0" y="6784913"/>
                </a:lnTo>
                <a:lnTo>
                  <a:pt x="0" y="0"/>
                </a:lnTo>
                <a:close/>
              </a:path>
            </a:pathLst>
          </a:custGeom>
          <a:blipFill>
            <a:blip r:embed="rId2">
              <a:alphaModFix amt="36000"/>
            </a:blip>
            <a:stretch>
              <a:fillRect l="-9998" r="-9998"/>
            </a:stretch>
          </a:blipFill>
        </p:spPr>
      </p:sp>
      <p:sp>
        <p:nvSpPr>
          <p:cNvPr id="27" name="TextBox 27"/>
          <p:cNvSpPr txBox="1"/>
          <p:nvPr/>
        </p:nvSpPr>
        <p:spPr>
          <a:xfrm>
            <a:off x="5070936" y="121332"/>
            <a:ext cx="7732579" cy="933350"/>
          </a:xfrm>
          <a:prstGeom prst="rect">
            <a:avLst/>
          </a:prstGeom>
        </p:spPr>
        <p:txBody>
          <a:bodyPr lIns="0" tIns="0" rIns="0" bIns="0" rtlCol="0" anchor="t">
            <a:spAutoFit/>
          </a:bodyPr>
          <a:lstStyle/>
          <a:p>
            <a:pPr algn="ctr">
              <a:lnSpc>
                <a:spcPts val="6899"/>
              </a:lnSpc>
            </a:pPr>
            <a:r>
              <a:rPr lang="en-US" sz="5999">
                <a:solidFill>
                  <a:srgbClr val="000000"/>
                </a:solidFill>
                <a:latin typeface="Poppins Bold"/>
              </a:rPr>
              <a:t>Hypothesis : 1</a:t>
            </a:r>
          </a:p>
        </p:txBody>
      </p:sp>
      <p:sp>
        <p:nvSpPr>
          <p:cNvPr id="28" name="TextBox 28"/>
          <p:cNvSpPr txBox="1"/>
          <p:nvPr/>
        </p:nvSpPr>
        <p:spPr>
          <a:xfrm>
            <a:off x="1028700" y="3491921"/>
            <a:ext cx="4545433" cy="466626"/>
          </a:xfrm>
          <a:prstGeom prst="rect">
            <a:avLst/>
          </a:prstGeom>
        </p:spPr>
        <p:txBody>
          <a:bodyPr lIns="0" tIns="0" rIns="0" bIns="0" rtlCol="0" anchor="t">
            <a:spAutoFit/>
          </a:bodyPr>
          <a:lstStyle/>
          <a:p>
            <a:pPr>
              <a:lnSpc>
                <a:spcPts val="3450"/>
              </a:lnSpc>
            </a:pPr>
            <a:r>
              <a:rPr lang="en-US" sz="3000">
                <a:solidFill>
                  <a:srgbClr val="FFFFFF"/>
                </a:solidFill>
                <a:latin typeface="Poppins Bold"/>
              </a:rPr>
              <a:t>Null Hypothesis:</a:t>
            </a:r>
          </a:p>
        </p:txBody>
      </p:sp>
      <p:sp>
        <p:nvSpPr>
          <p:cNvPr id="29" name="TextBox 29"/>
          <p:cNvSpPr txBox="1"/>
          <p:nvPr/>
        </p:nvSpPr>
        <p:spPr>
          <a:xfrm>
            <a:off x="12776942" y="3491921"/>
            <a:ext cx="4482358" cy="466626"/>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Alternate Hypothesis:</a:t>
            </a:r>
          </a:p>
        </p:txBody>
      </p:sp>
      <p:sp>
        <p:nvSpPr>
          <p:cNvPr id="30" name="TextBox 30"/>
          <p:cNvSpPr txBox="1"/>
          <p:nvPr/>
        </p:nvSpPr>
        <p:spPr>
          <a:xfrm>
            <a:off x="149907" y="4402502"/>
            <a:ext cx="7758829" cy="1874322"/>
          </a:xfrm>
          <a:prstGeom prst="rect">
            <a:avLst/>
          </a:prstGeom>
        </p:spPr>
        <p:txBody>
          <a:bodyPr lIns="0" tIns="0" rIns="0" bIns="0" rtlCol="0" anchor="t">
            <a:spAutoFit/>
          </a:bodyPr>
          <a:lstStyle/>
          <a:p>
            <a:pPr>
              <a:lnSpc>
                <a:spcPts val="4830"/>
              </a:lnSpc>
            </a:pPr>
            <a:r>
              <a:rPr lang="en-US" sz="4200">
                <a:solidFill>
                  <a:srgbClr val="FFFFFF"/>
                </a:solidFill>
                <a:latin typeface="Poppins"/>
              </a:rPr>
              <a:t>Physical inactivity does not significantly affect obesity status.</a:t>
            </a:r>
          </a:p>
        </p:txBody>
      </p:sp>
      <p:sp>
        <p:nvSpPr>
          <p:cNvPr id="31" name="TextBox 31"/>
          <p:cNvSpPr txBox="1"/>
          <p:nvPr/>
        </p:nvSpPr>
        <p:spPr>
          <a:xfrm>
            <a:off x="11007274" y="4324961"/>
            <a:ext cx="6919129" cy="1874322"/>
          </a:xfrm>
          <a:prstGeom prst="rect">
            <a:avLst/>
          </a:prstGeom>
        </p:spPr>
        <p:txBody>
          <a:bodyPr lIns="0" tIns="0" rIns="0" bIns="0" rtlCol="0" anchor="t">
            <a:spAutoFit/>
          </a:bodyPr>
          <a:lstStyle/>
          <a:p>
            <a:pPr>
              <a:lnSpc>
                <a:spcPts val="4830"/>
              </a:lnSpc>
            </a:pPr>
            <a:r>
              <a:rPr lang="en-US" sz="4200">
                <a:solidFill>
                  <a:srgbClr val="FFFFFF"/>
                </a:solidFill>
                <a:latin typeface="Poppins"/>
              </a:rPr>
              <a:t>Individuals who are physically inactive are more likely to be obese.</a:t>
            </a:r>
          </a:p>
        </p:txBody>
      </p:sp>
      <p:sp>
        <p:nvSpPr>
          <p:cNvPr id="32" name="TextBox 32"/>
          <p:cNvSpPr txBox="1"/>
          <p:nvPr/>
        </p:nvSpPr>
        <p:spPr>
          <a:xfrm>
            <a:off x="1364709" y="1182930"/>
            <a:ext cx="15557704" cy="887062"/>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Impact of Physical Inactivity on Obesity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228" y="1508590"/>
            <a:ext cx="5515609" cy="4251203"/>
            <a:chOff x="0" y="0"/>
            <a:chExt cx="930265" cy="717010"/>
          </a:xfrm>
        </p:grpSpPr>
        <p:sp>
          <p:nvSpPr>
            <p:cNvPr id="3" name="Freeform 3"/>
            <p:cNvSpPr/>
            <p:nvPr/>
          </p:nvSpPr>
          <p:spPr>
            <a:xfrm>
              <a:off x="0" y="0"/>
              <a:ext cx="930265" cy="717010"/>
            </a:xfrm>
            <a:custGeom>
              <a:avLst/>
              <a:gdLst/>
              <a:ahLst/>
              <a:cxnLst/>
              <a:rect l="l" t="t" r="r" b="b"/>
              <a:pathLst>
                <a:path w="930265" h="717010">
                  <a:moveTo>
                    <a:pt x="930265" y="358505"/>
                  </a:moveTo>
                  <a:lnTo>
                    <a:pt x="727065" y="717010"/>
                  </a:lnTo>
                  <a:lnTo>
                    <a:pt x="203200" y="717010"/>
                  </a:lnTo>
                  <a:lnTo>
                    <a:pt x="0" y="358505"/>
                  </a:lnTo>
                  <a:lnTo>
                    <a:pt x="203200" y="0"/>
                  </a:lnTo>
                  <a:lnTo>
                    <a:pt x="727065" y="0"/>
                  </a:lnTo>
                  <a:lnTo>
                    <a:pt x="930265" y="358505"/>
                  </a:lnTo>
                  <a:close/>
                </a:path>
              </a:pathLst>
            </a:custGeom>
            <a:solidFill>
              <a:srgbClr val="292929"/>
            </a:solidFill>
          </p:spPr>
        </p:sp>
        <p:sp>
          <p:nvSpPr>
            <p:cNvPr id="4" name="TextBox 4"/>
            <p:cNvSpPr txBox="1"/>
            <p:nvPr/>
          </p:nvSpPr>
          <p:spPr>
            <a:xfrm>
              <a:off x="114300" y="-114300"/>
              <a:ext cx="701665" cy="831310"/>
            </a:xfrm>
            <a:prstGeom prst="rect">
              <a:avLst/>
            </a:prstGeom>
          </p:spPr>
          <p:txBody>
            <a:bodyPr lIns="50800" tIns="50800" rIns="50800" bIns="50800" rtlCol="0" anchor="ctr"/>
            <a:lstStyle/>
            <a:p>
              <a:pPr algn="ctr">
                <a:lnSpc>
                  <a:spcPts val="5599"/>
                </a:lnSpc>
              </a:pPr>
              <a:r>
                <a:rPr lang="en-US" sz="3999" dirty="0">
                  <a:solidFill>
                    <a:srgbClr val="FFFFFF"/>
                  </a:solidFill>
                  <a:latin typeface="Poppins"/>
                </a:rPr>
                <a:t>Chi-Square Test</a:t>
              </a:r>
            </a:p>
            <a:p>
              <a:pPr algn="ctr">
                <a:lnSpc>
                  <a:spcPts val="5599"/>
                </a:lnSpc>
              </a:pPr>
              <a:r>
                <a:rPr lang="en-US" sz="3999" dirty="0">
                  <a:solidFill>
                    <a:srgbClr val="FFFFFF"/>
                  </a:solidFill>
                  <a:latin typeface="Poppins"/>
                </a:rPr>
                <a:t>Value: 77.15</a:t>
              </a:r>
            </a:p>
          </p:txBody>
        </p:sp>
      </p:grpSp>
      <p:grpSp>
        <p:nvGrpSpPr>
          <p:cNvPr id="5" name="Group 5"/>
          <p:cNvGrpSpPr/>
          <p:nvPr/>
        </p:nvGrpSpPr>
        <p:grpSpPr>
          <a:xfrm>
            <a:off x="4499264" y="2869633"/>
            <a:ext cx="8358985" cy="6276439"/>
            <a:chOff x="0" y="0"/>
            <a:chExt cx="930265" cy="698500"/>
          </a:xfrm>
        </p:grpSpPr>
        <p:sp>
          <p:nvSpPr>
            <p:cNvPr id="6" name="Freeform 6"/>
            <p:cNvSpPr/>
            <p:nvPr/>
          </p:nvSpPr>
          <p:spPr>
            <a:xfrm>
              <a:off x="0" y="0"/>
              <a:ext cx="930265" cy="698500"/>
            </a:xfrm>
            <a:custGeom>
              <a:avLst/>
              <a:gdLst/>
              <a:ahLst/>
              <a:cxnLst/>
              <a:rect l="l" t="t" r="r" b="b"/>
              <a:pathLst>
                <a:path w="930265" h="698500">
                  <a:moveTo>
                    <a:pt x="930265" y="349250"/>
                  </a:moveTo>
                  <a:lnTo>
                    <a:pt x="727065" y="698500"/>
                  </a:lnTo>
                  <a:lnTo>
                    <a:pt x="203200" y="698500"/>
                  </a:lnTo>
                  <a:lnTo>
                    <a:pt x="0" y="349250"/>
                  </a:lnTo>
                  <a:lnTo>
                    <a:pt x="203200" y="0"/>
                  </a:lnTo>
                  <a:lnTo>
                    <a:pt x="727065" y="0"/>
                  </a:lnTo>
                  <a:lnTo>
                    <a:pt x="930265" y="349250"/>
                  </a:lnTo>
                  <a:close/>
                </a:path>
              </a:pathLst>
            </a:custGeom>
            <a:solidFill>
              <a:srgbClr val="C41621"/>
            </a:solidFill>
          </p:spPr>
        </p:sp>
        <p:sp>
          <p:nvSpPr>
            <p:cNvPr id="7" name="TextBox 7"/>
            <p:cNvSpPr txBox="1"/>
            <p:nvPr/>
          </p:nvSpPr>
          <p:spPr>
            <a:xfrm>
              <a:off x="114300" y="-114300"/>
              <a:ext cx="701665" cy="812800"/>
            </a:xfrm>
            <a:prstGeom prst="rect">
              <a:avLst/>
            </a:prstGeom>
          </p:spPr>
          <p:txBody>
            <a:bodyPr lIns="50800" tIns="50800" rIns="50800" bIns="50800" rtlCol="0" anchor="ctr"/>
            <a:lstStyle/>
            <a:p>
              <a:pPr algn="ctr">
                <a:lnSpc>
                  <a:spcPts val="5879"/>
                </a:lnSpc>
              </a:pPr>
              <a:r>
                <a:rPr lang="en-US" sz="4199" dirty="0">
                  <a:solidFill>
                    <a:srgbClr val="FFFFFF"/>
                  </a:solidFill>
                  <a:latin typeface="Poppins"/>
                </a:rPr>
                <a:t>P-Value:</a:t>
              </a:r>
            </a:p>
            <a:p>
              <a:pPr algn="ctr">
                <a:lnSpc>
                  <a:spcPts val="5879"/>
                </a:lnSpc>
              </a:pPr>
              <a:endParaRPr lang="en-US" sz="4199" dirty="0">
                <a:solidFill>
                  <a:srgbClr val="FFFFFF"/>
                </a:solidFill>
                <a:latin typeface="Poppins"/>
              </a:endParaRPr>
            </a:p>
            <a:p>
              <a:pPr algn="ctr">
                <a:lnSpc>
                  <a:spcPts val="5879"/>
                </a:lnSpc>
              </a:pPr>
              <a:r>
                <a:rPr lang="en-US" sz="4199" dirty="0">
                  <a:solidFill>
                    <a:srgbClr val="FFFFFF"/>
                  </a:solidFill>
                  <a:latin typeface="Poppins"/>
                </a:rPr>
                <a:t>1.5811792409021849e-18</a:t>
              </a:r>
            </a:p>
            <a:p>
              <a:pPr algn="ctr">
                <a:lnSpc>
                  <a:spcPts val="5879"/>
                </a:lnSpc>
              </a:pPr>
              <a:r>
                <a:rPr lang="en-US" sz="4199" dirty="0">
                  <a:solidFill>
                    <a:srgbClr val="FFFFFF"/>
                  </a:solidFill>
                  <a:latin typeface="Poppins"/>
                </a:rPr>
                <a:t>&lt;0.05</a:t>
              </a:r>
            </a:p>
          </p:txBody>
        </p:sp>
      </p:grpSp>
      <p:grpSp>
        <p:nvGrpSpPr>
          <p:cNvPr id="8" name="Group 8"/>
          <p:cNvGrpSpPr/>
          <p:nvPr/>
        </p:nvGrpSpPr>
        <p:grpSpPr>
          <a:xfrm>
            <a:off x="11674288" y="1703680"/>
            <a:ext cx="5304681" cy="3983080"/>
            <a:chOff x="0" y="0"/>
            <a:chExt cx="930265" cy="698500"/>
          </a:xfrm>
        </p:grpSpPr>
        <p:sp>
          <p:nvSpPr>
            <p:cNvPr id="9" name="Freeform 9"/>
            <p:cNvSpPr/>
            <p:nvPr/>
          </p:nvSpPr>
          <p:spPr>
            <a:xfrm>
              <a:off x="0" y="0"/>
              <a:ext cx="930265" cy="698500"/>
            </a:xfrm>
            <a:custGeom>
              <a:avLst/>
              <a:gdLst/>
              <a:ahLst/>
              <a:cxnLst/>
              <a:rect l="l" t="t" r="r" b="b"/>
              <a:pathLst>
                <a:path w="930265" h="698500">
                  <a:moveTo>
                    <a:pt x="930265" y="349250"/>
                  </a:moveTo>
                  <a:lnTo>
                    <a:pt x="727065" y="698500"/>
                  </a:lnTo>
                  <a:lnTo>
                    <a:pt x="203200" y="698500"/>
                  </a:lnTo>
                  <a:lnTo>
                    <a:pt x="0" y="349250"/>
                  </a:lnTo>
                  <a:lnTo>
                    <a:pt x="203200" y="0"/>
                  </a:lnTo>
                  <a:lnTo>
                    <a:pt x="727065" y="0"/>
                  </a:lnTo>
                  <a:lnTo>
                    <a:pt x="930265" y="349250"/>
                  </a:lnTo>
                  <a:close/>
                </a:path>
              </a:pathLst>
            </a:custGeom>
            <a:solidFill>
              <a:srgbClr val="292929"/>
            </a:solidFill>
          </p:spPr>
        </p:sp>
        <p:sp>
          <p:nvSpPr>
            <p:cNvPr id="10" name="TextBox 10"/>
            <p:cNvSpPr txBox="1"/>
            <p:nvPr/>
          </p:nvSpPr>
          <p:spPr>
            <a:xfrm>
              <a:off x="114300" y="-114300"/>
              <a:ext cx="701665" cy="812800"/>
            </a:xfrm>
            <a:prstGeom prst="rect">
              <a:avLst/>
            </a:prstGeom>
          </p:spPr>
          <p:txBody>
            <a:bodyPr lIns="50800" tIns="50800" rIns="50800" bIns="50800" rtlCol="0" anchor="ctr"/>
            <a:lstStyle/>
            <a:p>
              <a:pPr algn="ctr">
                <a:lnSpc>
                  <a:spcPts val="5459"/>
                </a:lnSpc>
              </a:pPr>
              <a:r>
                <a:rPr lang="en-US" sz="3899">
                  <a:solidFill>
                    <a:srgbClr val="FFFFFF"/>
                  </a:solidFill>
                  <a:latin typeface="Poppins"/>
                </a:rPr>
                <a:t>Null-Hypothesis Rejected</a:t>
              </a:r>
            </a:p>
          </p:txBody>
        </p:sp>
      </p:grpSp>
      <p:sp>
        <p:nvSpPr>
          <p:cNvPr id="11" name="TextBox 11"/>
          <p:cNvSpPr txBox="1"/>
          <p:nvPr/>
        </p:nvSpPr>
        <p:spPr>
          <a:xfrm>
            <a:off x="178228" y="180837"/>
            <a:ext cx="17724769" cy="887062"/>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Approach: Since both of our variables were Categorical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8493" y="2925812"/>
            <a:ext cx="12252493" cy="6504800"/>
            <a:chOff x="0" y="0"/>
            <a:chExt cx="1315700" cy="698500"/>
          </a:xfrm>
        </p:grpSpPr>
        <p:sp>
          <p:nvSpPr>
            <p:cNvPr id="3" name="Freeform 3"/>
            <p:cNvSpPr/>
            <p:nvPr/>
          </p:nvSpPr>
          <p:spPr>
            <a:xfrm>
              <a:off x="0" y="0"/>
              <a:ext cx="1315700" cy="698500"/>
            </a:xfrm>
            <a:custGeom>
              <a:avLst/>
              <a:gdLst/>
              <a:ahLst/>
              <a:cxnLst/>
              <a:rect l="l" t="t" r="r" b="b"/>
              <a:pathLst>
                <a:path w="1315700" h="698500">
                  <a:moveTo>
                    <a:pt x="1315700" y="349250"/>
                  </a:moveTo>
                  <a:lnTo>
                    <a:pt x="1112500" y="698500"/>
                  </a:lnTo>
                  <a:lnTo>
                    <a:pt x="203200" y="698500"/>
                  </a:lnTo>
                  <a:lnTo>
                    <a:pt x="0" y="349250"/>
                  </a:lnTo>
                  <a:lnTo>
                    <a:pt x="203200" y="0"/>
                  </a:lnTo>
                  <a:lnTo>
                    <a:pt x="1112500" y="0"/>
                  </a:lnTo>
                  <a:lnTo>
                    <a:pt x="1315700" y="349250"/>
                  </a:lnTo>
                  <a:close/>
                </a:path>
              </a:pathLst>
            </a:custGeom>
            <a:solidFill>
              <a:srgbClr val="C41621"/>
            </a:solidFill>
          </p:spPr>
        </p:sp>
        <p:sp>
          <p:nvSpPr>
            <p:cNvPr id="4" name="TextBox 4"/>
            <p:cNvSpPr txBox="1"/>
            <p:nvPr/>
          </p:nvSpPr>
          <p:spPr>
            <a:xfrm>
              <a:off x="114300" y="-57150"/>
              <a:ext cx="10871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2925812"/>
            <a:ext cx="12252493" cy="6504800"/>
            <a:chOff x="0" y="0"/>
            <a:chExt cx="1315700" cy="698500"/>
          </a:xfrm>
        </p:grpSpPr>
        <p:sp>
          <p:nvSpPr>
            <p:cNvPr id="6" name="Freeform 6"/>
            <p:cNvSpPr/>
            <p:nvPr/>
          </p:nvSpPr>
          <p:spPr>
            <a:xfrm>
              <a:off x="0" y="0"/>
              <a:ext cx="1315700" cy="698500"/>
            </a:xfrm>
            <a:custGeom>
              <a:avLst/>
              <a:gdLst/>
              <a:ahLst/>
              <a:cxnLst/>
              <a:rect l="l" t="t" r="r" b="b"/>
              <a:pathLst>
                <a:path w="1315700" h="698500">
                  <a:moveTo>
                    <a:pt x="1315700" y="349250"/>
                  </a:moveTo>
                  <a:lnTo>
                    <a:pt x="1112500" y="698500"/>
                  </a:lnTo>
                  <a:lnTo>
                    <a:pt x="203200" y="698500"/>
                  </a:lnTo>
                  <a:lnTo>
                    <a:pt x="0" y="349250"/>
                  </a:lnTo>
                  <a:lnTo>
                    <a:pt x="203200" y="0"/>
                  </a:lnTo>
                  <a:lnTo>
                    <a:pt x="1112500" y="0"/>
                  </a:lnTo>
                  <a:lnTo>
                    <a:pt x="1315700" y="349250"/>
                  </a:lnTo>
                  <a:close/>
                </a:path>
              </a:pathLst>
            </a:custGeom>
            <a:solidFill>
              <a:srgbClr val="292929"/>
            </a:solidFill>
          </p:spPr>
        </p:sp>
        <p:sp>
          <p:nvSpPr>
            <p:cNvPr id="7" name="TextBox 7"/>
            <p:cNvSpPr txBox="1"/>
            <p:nvPr/>
          </p:nvSpPr>
          <p:spPr>
            <a:xfrm>
              <a:off x="114300" y="-57150"/>
              <a:ext cx="10871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54466" y="3342359"/>
            <a:ext cx="8331204" cy="775373"/>
            <a:chOff x="0" y="0"/>
            <a:chExt cx="3736518" cy="347752"/>
          </a:xfrm>
        </p:grpSpPr>
        <p:sp>
          <p:nvSpPr>
            <p:cNvPr id="9" name="Freeform 9"/>
            <p:cNvSpPr/>
            <p:nvPr/>
          </p:nvSpPr>
          <p:spPr>
            <a:xfrm>
              <a:off x="0" y="0"/>
              <a:ext cx="3736518" cy="347752"/>
            </a:xfrm>
            <a:custGeom>
              <a:avLst/>
              <a:gdLst/>
              <a:ahLst/>
              <a:cxnLst/>
              <a:rect l="l" t="t" r="r" b="b"/>
              <a:pathLst>
                <a:path w="3736518" h="347752">
                  <a:moveTo>
                    <a:pt x="3533318" y="0"/>
                  </a:moveTo>
                  <a:lnTo>
                    <a:pt x="0" y="0"/>
                  </a:lnTo>
                  <a:lnTo>
                    <a:pt x="203200" y="347752"/>
                  </a:lnTo>
                  <a:lnTo>
                    <a:pt x="3736518" y="347752"/>
                  </a:lnTo>
                  <a:lnTo>
                    <a:pt x="3533318" y="0"/>
                  </a:lnTo>
                  <a:close/>
                </a:path>
              </a:pathLst>
            </a:custGeom>
            <a:solidFill>
              <a:srgbClr val="292929"/>
            </a:solidFill>
          </p:spPr>
        </p:sp>
        <p:sp>
          <p:nvSpPr>
            <p:cNvPr id="10" name="TextBox 10"/>
            <p:cNvSpPr txBox="1"/>
            <p:nvPr/>
          </p:nvSpPr>
          <p:spPr>
            <a:xfrm>
              <a:off x="101600" y="-57150"/>
              <a:ext cx="3533318" cy="40490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38129" y="3342359"/>
            <a:ext cx="8683058" cy="775373"/>
            <a:chOff x="0" y="0"/>
            <a:chExt cx="3931359" cy="351059"/>
          </a:xfrm>
        </p:grpSpPr>
        <p:sp>
          <p:nvSpPr>
            <p:cNvPr id="12" name="Freeform 12"/>
            <p:cNvSpPr/>
            <p:nvPr/>
          </p:nvSpPr>
          <p:spPr>
            <a:xfrm>
              <a:off x="0" y="0"/>
              <a:ext cx="3931359" cy="351059"/>
            </a:xfrm>
            <a:custGeom>
              <a:avLst/>
              <a:gdLst/>
              <a:ahLst/>
              <a:cxnLst/>
              <a:rect l="l" t="t" r="r" b="b"/>
              <a:pathLst>
                <a:path w="3931359" h="351059">
                  <a:moveTo>
                    <a:pt x="203200" y="0"/>
                  </a:moveTo>
                  <a:lnTo>
                    <a:pt x="3931359" y="0"/>
                  </a:lnTo>
                  <a:lnTo>
                    <a:pt x="3728159" y="351059"/>
                  </a:lnTo>
                  <a:lnTo>
                    <a:pt x="0" y="351059"/>
                  </a:lnTo>
                  <a:lnTo>
                    <a:pt x="203200" y="0"/>
                  </a:lnTo>
                  <a:close/>
                </a:path>
              </a:pathLst>
            </a:custGeom>
            <a:solidFill>
              <a:srgbClr val="C41621"/>
            </a:solidFill>
          </p:spPr>
        </p:sp>
        <p:sp>
          <p:nvSpPr>
            <p:cNvPr id="13" name="TextBox 13"/>
            <p:cNvSpPr txBox="1"/>
            <p:nvPr/>
          </p:nvSpPr>
          <p:spPr>
            <a:xfrm>
              <a:off x="101600" y="-57150"/>
              <a:ext cx="3728159" cy="40820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549377" y="-5561301"/>
            <a:ext cx="8754054" cy="6200292"/>
            <a:chOff x="0" y="0"/>
            <a:chExt cx="986197" cy="698500"/>
          </a:xfrm>
        </p:grpSpPr>
        <p:sp>
          <p:nvSpPr>
            <p:cNvPr id="15" name="Freeform 15"/>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16" name="TextBox 16"/>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83698">
            <a:off x="14636430" y="-326538"/>
            <a:ext cx="2605671" cy="695981"/>
            <a:chOff x="0" y="0"/>
            <a:chExt cx="1505872" cy="402222"/>
          </a:xfrm>
        </p:grpSpPr>
        <p:sp>
          <p:nvSpPr>
            <p:cNvPr id="18" name="Freeform 18"/>
            <p:cNvSpPr/>
            <p:nvPr/>
          </p:nvSpPr>
          <p:spPr>
            <a:xfrm>
              <a:off x="0" y="0"/>
              <a:ext cx="1505872" cy="402222"/>
            </a:xfrm>
            <a:custGeom>
              <a:avLst/>
              <a:gdLst/>
              <a:ahLst/>
              <a:cxnLst/>
              <a:rect l="l" t="t" r="r" b="b"/>
              <a:pathLst>
                <a:path w="1505872" h="402222">
                  <a:moveTo>
                    <a:pt x="1302672" y="0"/>
                  </a:moveTo>
                  <a:lnTo>
                    <a:pt x="0" y="0"/>
                  </a:lnTo>
                  <a:lnTo>
                    <a:pt x="203200" y="402222"/>
                  </a:lnTo>
                  <a:lnTo>
                    <a:pt x="1505872" y="402222"/>
                  </a:lnTo>
                  <a:lnTo>
                    <a:pt x="1302672" y="0"/>
                  </a:lnTo>
                  <a:close/>
                </a:path>
              </a:pathLst>
            </a:custGeom>
            <a:solidFill>
              <a:srgbClr val="C41621"/>
            </a:solidFill>
          </p:spPr>
        </p:sp>
        <p:sp>
          <p:nvSpPr>
            <p:cNvPr id="19" name="TextBox 19"/>
            <p:cNvSpPr txBox="1"/>
            <p:nvPr/>
          </p:nvSpPr>
          <p:spPr>
            <a:xfrm>
              <a:off x="101600" y="-57150"/>
              <a:ext cx="1302672" cy="45937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389645" y="-4998219"/>
            <a:ext cx="8189400" cy="5627522"/>
            <a:chOff x="0" y="0"/>
            <a:chExt cx="1016486" cy="698500"/>
          </a:xfrm>
        </p:grpSpPr>
        <p:sp>
          <p:nvSpPr>
            <p:cNvPr id="21" name="Freeform 21"/>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22" name="TextBox 22"/>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7214857">
            <a:off x="1332504" y="-132900"/>
            <a:ext cx="2212307" cy="707401"/>
            <a:chOff x="0" y="0"/>
            <a:chExt cx="1117008" cy="357171"/>
          </a:xfrm>
        </p:grpSpPr>
        <p:sp>
          <p:nvSpPr>
            <p:cNvPr id="24" name="Freeform 24"/>
            <p:cNvSpPr/>
            <p:nvPr/>
          </p:nvSpPr>
          <p:spPr>
            <a:xfrm>
              <a:off x="0" y="0"/>
              <a:ext cx="1117008" cy="357171"/>
            </a:xfrm>
            <a:custGeom>
              <a:avLst/>
              <a:gdLst/>
              <a:ahLst/>
              <a:cxnLst/>
              <a:rect l="l" t="t" r="r" b="b"/>
              <a:pathLst>
                <a:path w="1117008" h="357171">
                  <a:moveTo>
                    <a:pt x="203200" y="0"/>
                  </a:moveTo>
                  <a:lnTo>
                    <a:pt x="1117008" y="0"/>
                  </a:lnTo>
                  <a:lnTo>
                    <a:pt x="913808" y="357171"/>
                  </a:lnTo>
                  <a:lnTo>
                    <a:pt x="0" y="357171"/>
                  </a:lnTo>
                  <a:lnTo>
                    <a:pt x="203200" y="0"/>
                  </a:lnTo>
                  <a:close/>
                </a:path>
              </a:pathLst>
            </a:custGeom>
            <a:solidFill>
              <a:srgbClr val="C41621"/>
            </a:solidFill>
          </p:spPr>
        </p:sp>
        <p:sp>
          <p:nvSpPr>
            <p:cNvPr id="25" name="TextBox 25"/>
            <p:cNvSpPr txBox="1"/>
            <p:nvPr/>
          </p:nvSpPr>
          <p:spPr>
            <a:xfrm>
              <a:off x="101600" y="-57150"/>
              <a:ext cx="913808" cy="414321"/>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5070936" y="121332"/>
            <a:ext cx="7732579" cy="933350"/>
          </a:xfrm>
          <a:prstGeom prst="rect">
            <a:avLst/>
          </a:prstGeom>
        </p:spPr>
        <p:txBody>
          <a:bodyPr lIns="0" tIns="0" rIns="0" bIns="0" rtlCol="0" anchor="t">
            <a:spAutoFit/>
          </a:bodyPr>
          <a:lstStyle/>
          <a:p>
            <a:pPr algn="ctr">
              <a:lnSpc>
                <a:spcPts val="6899"/>
              </a:lnSpc>
            </a:pPr>
            <a:r>
              <a:rPr lang="en-US" sz="5999">
                <a:solidFill>
                  <a:srgbClr val="000000"/>
                </a:solidFill>
                <a:latin typeface="Poppins Bold"/>
              </a:rPr>
              <a:t>Hypothesis : 2</a:t>
            </a:r>
          </a:p>
        </p:txBody>
      </p:sp>
      <p:sp>
        <p:nvSpPr>
          <p:cNvPr id="27" name="TextBox 27"/>
          <p:cNvSpPr txBox="1"/>
          <p:nvPr/>
        </p:nvSpPr>
        <p:spPr>
          <a:xfrm>
            <a:off x="1028700" y="3491921"/>
            <a:ext cx="4545433" cy="466626"/>
          </a:xfrm>
          <a:prstGeom prst="rect">
            <a:avLst/>
          </a:prstGeom>
        </p:spPr>
        <p:txBody>
          <a:bodyPr lIns="0" tIns="0" rIns="0" bIns="0" rtlCol="0" anchor="t">
            <a:spAutoFit/>
          </a:bodyPr>
          <a:lstStyle/>
          <a:p>
            <a:pPr>
              <a:lnSpc>
                <a:spcPts val="3450"/>
              </a:lnSpc>
            </a:pPr>
            <a:r>
              <a:rPr lang="en-US" sz="3000">
                <a:solidFill>
                  <a:srgbClr val="FFFFFF"/>
                </a:solidFill>
                <a:latin typeface="Poppins Bold"/>
              </a:rPr>
              <a:t>Null Hypothesis:</a:t>
            </a:r>
          </a:p>
        </p:txBody>
      </p:sp>
      <p:sp>
        <p:nvSpPr>
          <p:cNvPr id="28" name="TextBox 28"/>
          <p:cNvSpPr txBox="1"/>
          <p:nvPr/>
        </p:nvSpPr>
        <p:spPr>
          <a:xfrm>
            <a:off x="12776942" y="3491921"/>
            <a:ext cx="4482358" cy="466626"/>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Alternate Hypothesis:</a:t>
            </a:r>
          </a:p>
        </p:txBody>
      </p:sp>
      <p:sp>
        <p:nvSpPr>
          <p:cNvPr id="29" name="TextBox 29"/>
          <p:cNvSpPr txBox="1"/>
          <p:nvPr/>
        </p:nvSpPr>
        <p:spPr>
          <a:xfrm>
            <a:off x="149907" y="4402502"/>
            <a:ext cx="7758829" cy="1874322"/>
          </a:xfrm>
          <a:prstGeom prst="rect">
            <a:avLst/>
          </a:prstGeom>
        </p:spPr>
        <p:txBody>
          <a:bodyPr lIns="0" tIns="0" rIns="0" bIns="0" rtlCol="0" anchor="t">
            <a:spAutoFit/>
          </a:bodyPr>
          <a:lstStyle/>
          <a:p>
            <a:pPr>
              <a:lnSpc>
                <a:spcPts val="4830"/>
              </a:lnSpc>
            </a:pPr>
            <a:r>
              <a:rPr lang="en-US" sz="4200">
                <a:solidFill>
                  <a:srgbClr val="FFFFFF"/>
                </a:solidFill>
                <a:latin typeface="Poppins"/>
              </a:rPr>
              <a:t>Smoking status does not influence the incidence of heart attacks.</a:t>
            </a:r>
          </a:p>
        </p:txBody>
      </p:sp>
      <p:sp>
        <p:nvSpPr>
          <p:cNvPr id="30" name="TextBox 30"/>
          <p:cNvSpPr txBox="1"/>
          <p:nvPr/>
        </p:nvSpPr>
        <p:spPr>
          <a:xfrm>
            <a:off x="10878040" y="4324961"/>
            <a:ext cx="7048364" cy="2483855"/>
          </a:xfrm>
          <a:prstGeom prst="rect">
            <a:avLst/>
          </a:prstGeom>
        </p:spPr>
        <p:txBody>
          <a:bodyPr lIns="0" tIns="0" rIns="0" bIns="0" rtlCol="0" anchor="t">
            <a:spAutoFit/>
          </a:bodyPr>
          <a:lstStyle/>
          <a:p>
            <a:pPr>
              <a:lnSpc>
                <a:spcPts val="4830"/>
              </a:lnSpc>
            </a:pPr>
            <a:r>
              <a:rPr lang="en-US" sz="4200">
                <a:solidFill>
                  <a:srgbClr val="FFFFFF"/>
                </a:solidFill>
                <a:latin typeface="Poppins"/>
              </a:rPr>
              <a:t>Smokers have a higher incidence of heart attacks compared to non-smokers</a:t>
            </a:r>
          </a:p>
        </p:txBody>
      </p:sp>
      <p:sp>
        <p:nvSpPr>
          <p:cNvPr id="31" name="TextBox 31"/>
          <p:cNvSpPr txBox="1"/>
          <p:nvPr/>
        </p:nvSpPr>
        <p:spPr>
          <a:xfrm>
            <a:off x="1364709" y="1182930"/>
            <a:ext cx="15557704" cy="887062"/>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Smoking and Heart Attack Incidence</a:t>
            </a:r>
          </a:p>
        </p:txBody>
      </p:sp>
      <p:sp>
        <p:nvSpPr>
          <p:cNvPr id="32" name="Freeform 32"/>
          <p:cNvSpPr/>
          <p:nvPr/>
        </p:nvSpPr>
        <p:spPr>
          <a:xfrm>
            <a:off x="-651346" y="1278180"/>
            <a:ext cx="19280371" cy="9200646"/>
          </a:xfrm>
          <a:custGeom>
            <a:avLst/>
            <a:gdLst/>
            <a:ahLst/>
            <a:cxnLst/>
            <a:rect l="l" t="t" r="r" b="b"/>
            <a:pathLst>
              <a:path w="19280371" h="9200646">
                <a:moveTo>
                  <a:pt x="0" y="0"/>
                </a:moveTo>
                <a:lnTo>
                  <a:pt x="19280371" y="0"/>
                </a:lnTo>
                <a:lnTo>
                  <a:pt x="19280371" y="9200647"/>
                </a:lnTo>
                <a:lnTo>
                  <a:pt x="0" y="9200647"/>
                </a:lnTo>
                <a:lnTo>
                  <a:pt x="0" y="0"/>
                </a:lnTo>
                <a:close/>
              </a:path>
            </a:pathLst>
          </a:custGeom>
          <a:blipFill>
            <a:blip r:embed="rId2">
              <a:alphaModFix amt="31999"/>
            </a:blip>
            <a:stretch>
              <a:fillRect t="-15706" b="-2167"/>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67899"/>
            <a:ext cx="18288000" cy="9219101"/>
          </a:xfrm>
          <a:custGeom>
            <a:avLst/>
            <a:gdLst/>
            <a:ahLst/>
            <a:cxnLst/>
            <a:rect l="l" t="t" r="r" b="b"/>
            <a:pathLst>
              <a:path w="18288000" h="9219101">
                <a:moveTo>
                  <a:pt x="0" y="0"/>
                </a:moveTo>
                <a:lnTo>
                  <a:pt x="18288000" y="0"/>
                </a:lnTo>
                <a:lnTo>
                  <a:pt x="18288000" y="9219101"/>
                </a:lnTo>
                <a:lnTo>
                  <a:pt x="0" y="9219101"/>
                </a:lnTo>
                <a:lnTo>
                  <a:pt x="0" y="0"/>
                </a:lnTo>
                <a:close/>
              </a:path>
            </a:pathLst>
          </a:custGeom>
          <a:blipFill>
            <a:blip r:embed="rId2">
              <a:alphaModFix amt="31000"/>
            </a:blip>
            <a:stretch>
              <a:fillRect l="-3827" t="-11583" r="-3827"/>
            </a:stretch>
          </a:blipFill>
        </p:spPr>
      </p:sp>
      <p:grpSp>
        <p:nvGrpSpPr>
          <p:cNvPr id="3" name="Group 3"/>
          <p:cNvGrpSpPr/>
          <p:nvPr/>
        </p:nvGrpSpPr>
        <p:grpSpPr>
          <a:xfrm>
            <a:off x="178228" y="1508590"/>
            <a:ext cx="5515609" cy="4251203"/>
            <a:chOff x="0" y="0"/>
            <a:chExt cx="930265" cy="717010"/>
          </a:xfrm>
        </p:grpSpPr>
        <p:sp>
          <p:nvSpPr>
            <p:cNvPr id="4" name="Freeform 4"/>
            <p:cNvSpPr/>
            <p:nvPr/>
          </p:nvSpPr>
          <p:spPr>
            <a:xfrm>
              <a:off x="0" y="0"/>
              <a:ext cx="930265" cy="717010"/>
            </a:xfrm>
            <a:custGeom>
              <a:avLst/>
              <a:gdLst/>
              <a:ahLst/>
              <a:cxnLst/>
              <a:rect l="l" t="t" r="r" b="b"/>
              <a:pathLst>
                <a:path w="930265" h="717010">
                  <a:moveTo>
                    <a:pt x="930265" y="358505"/>
                  </a:moveTo>
                  <a:lnTo>
                    <a:pt x="727065" y="717010"/>
                  </a:lnTo>
                  <a:lnTo>
                    <a:pt x="203200" y="717010"/>
                  </a:lnTo>
                  <a:lnTo>
                    <a:pt x="0" y="358505"/>
                  </a:lnTo>
                  <a:lnTo>
                    <a:pt x="203200" y="0"/>
                  </a:lnTo>
                  <a:lnTo>
                    <a:pt x="727065" y="0"/>
                  </a:lnTo>
                  <a:lnTo>
                    <a:pt x="930265" y="358505"/>
                  </a:lnTo>
                  <a:close/>
                </a:path>
              </a:pathLst>
            </a:custGeom>
            <a:solidFill>
              <a:srgbClr val="292929"/>
            </a:solidFill>
          </p:spPr>
        </p:sp>
        <p:sp>
          <p:nvSpPr>
            <p:cNvPr id="5" name="TextBox 5"/>
            <p:cNvSpPr txBox="1"/>
            <p:nvPr/>
          </p:nvSpPr>
          <p:spPr>
            <a:xfrm>
              <a:off x="114300" y="-114300"/>
              <a:ext cx="701665" cy="831310"/>
            </a:xfrm>
            <a:prstGeom prst="rect">
              <a:avLst/>
            </a:prstGeom>
          </p:spPr>
          <p:txBody>
            <a:bodyPr lIns="50800" tIns="50800" rIns="50800" bIns="50800" rtlCol="0" anchor="ctr"/>
            <a:lstStyle/>
            <a:p>
              <a:pPr algn="ctr">
                <a:lnSpc>
                  <a:spcPts val="5599"/>
                </a:lnSpc>
              </a:pPr>
              <a:r>
                <a:rPr lang="en-US" sz="3999" dirty="0">
                  <a:solidFill>
                    <a:srgbClr val="FFFFFF"/>
                  </a:solidFill>
                  <a:latin typeface="Poppins"/>
                </a:rPr>
                <a:t>Chi-Square Test</a:t>
              </a:r>
            </a:p>
            <a:p>
              <a:pPr algn="ctr">
                <a:lnSpc>
                  <a:spcPts val="5599"/>
                </a:lnSpc>
              </a:pPr>
              <a:r>
                <a:rPr lang="en-US" sz="3600" dirty="0">
                  <a:solidFill>
                    <a:srgbClr val="FFFFFF"/>
                  </a:solidFill>
                  <a:latin typeface="Poppins"/>
                </a:rPr>
                <a:t> Chi-Square value: 108</a:t>
              </a:r>
            </a:p>
          </p:txBody>
        </p:sp>
      </p:grpSp>
      <p:grpSp>
        <p:nvGrpSpPr>
          <p:cNvPr id="6" name="Group 6"/>
          <p:cNvGrpSpPr/>
          <p:nvPr/>
        </p:nvGrpSpPr>
        <p:grpSpPr>
          <a:xfrm>
            <a:off x="4533295" y="2839718"/>
            <a:ext cx="8358985" cy="6276439"/>
            <a:chOff x="0" y="0"/>
            <a:chExt cx="930265" cy="698500"/>
          </a:xfrm>
        </p:grpSpPr>
        <p:sp>
          <p:nvSpPr>
            <p:cNvPr id="7" name="Freeform 7"/>
            <p:cNvSpPr/>
            <p:nvPr/>
          </p:nvSpPr>
          <p:spPr>
            <a:xfrm>
              <a:off x="0" y="0"/>
              <a:ext cx="930265" cy="698500"/>
            </a:xfrm>
            <a:custGeom>
              <a:avLst/>
              <a:gdLst/>
              <a:ahLst/>
              <a:cxnLst/>
              <a:rect l="l" t="t" r="r" b="b"/>
              <a:pathLst>
                <a:path w="930265" h="698500">
                  <a:moveTo>
                    <a:pt x="930265" y="349250"/>
                  </a:moveTo>
                  <a:lnTo>
                    <a:pt x="727065" y="698500"/>
                  </a:lnTo>
                  <a:lnTo>
                    <a:pt x="203200" y="698500"/>
                  </a:lnTo>
                  <a:lnTo>
                    <a:pt x="0" y="349250"/>
                  </a:lnTo>
                  <a:lnTo>
                    <a:pt x="203200" y="0"/>
                  </a:lnTo>
                  <a:lnTo>
                    <a:pt x="727065" y="0"/>
                  </a:lnTo>
                  <a:lnTo>
                    <a:pt x="930265" y="349250"/>
                  </a:lnTo>
                  <a:close/>
                </a:path>
              </a:pathLst>
            </a:custGeom>
            <a:solidFill>
              <a:srgbClr val="C41621"/>
            </a:solidFill>
          </p:spPr>
        </p:sp>
        <p:sp>
          <p:nvSpPr>
            <p:cNvPr id="8" name="TextBox 8"/>
            <p:cNvSpPr txBox="1"/>
            <p:nvPr/>
          </p:nvSpPr>
          <p:spPr>
            <a:xfrm>
              <a:off x="114300" y="-114300"/>
              <a:ext cx="701665" cy="812800"/>
            </a:xfrm>
            <a:prstGeom prst="rect">
              <a:avLst/>
            </a:prstGeom>
          </p:spPr>
          <p:txBody>
            <a:bodyPr lIns="50800" tIns="50800" rIns="50800" bIns="50800" rtlCol="0" anchor="ctr"/>
            <a:lstStyle/>
            <a:p>
              <a:pPr algn="ctr">
                <a:lnSpc>
                  <a:spcPts val="5879"/>
                </a:lnSpc>
              </a:pPr>
              <a:r>
                <a:rPr lang="en-US" sz="4199" dirty="0">
                  <a:solidFill>
                    <a:srgbClr val="FFFFFF"/>
                  </a:solidFill>
                  <a:latin typeface="Poppins"/>
                </a:rPr>
                <a:t>P-Value:</a:t>
              </a:r>
            </a:p>
            <a:p>
              <a:pPr algn="ctr">
                <a:lnSpc>
                  <a:spcPts val="5879"/>
                </a:lnSpc>
              </a:pPr>
              <a:endParaRPr lang="en-US" sz="4199" dirty="0">
                <a:solidFill>
                  <a:srgbClr val="FFFFFF"/>
                </a:solidFill>
                <a:latin typeface="Poppins"/>
              </a:endParaRPr>
            </a:p>
            <a:p>
              <a:pPr algn="ctr">
                <a:lnSpc>
                  <a:spcPts val="5879"/>
                </a:lnSpc>
              </a:pPr>
              <a:r>
                <a:rPr lang="en-US" sz="4199" dirty="0">
                  <a:solidFill>
                    <a:srgbClr val="FFFFFF"/>
                  </a:solidFill>
                  <a:latin typeface="Poppins"/>
                </a:rPr>
                <a:t>2.236698697364754e-23 &lt;0.05</a:t>
              </a:r>
            </a:p>
            <a:p>
              <a:pPr algn="ctr">
                <a:lnSpc>
                  <a:spcPts val="5879"/>
                </a:lnSpc>
              </a:pPr>
              <a:endParaRPr lang="en-US" sz="4199" dirty="0">
                <a:solidFill>
                  <a:srgbClr val="FFFFFF"/>
                </a:solidFill>
                <a:latin typeface="Poppins"/>
              </a:endParaRPr>
            </a:p>
          </p:txBody>
        </p:sp>
      </p:grpSp>
      <p:grpSp>
        <p:nvGrpSpPr>
          <p:cNvPr id="9" name="Group 9"/>
          <p:cNvGrpSpPr/>
          <p:nvPr/>
        </p:nvGrpSpPr>
        <p:grpSpPr>
          <a:xfrm>
            <a:off x="350367" y="6264619"/>
            <a:ext cx="5304681" cy="3983080"/>
            <a:chOff x="0" y="0"/>
            <a:chExt cx="930265" cy="698500"/>
          </a:xfrm>
        </p:grpSpPr>
        <p:sp>
          <p:nvSpPr>
            <p:cNvPr id="10" name="Freeform 10"/>
            <p:cNvSpPr/>
            <p:nvPr/>
          </p:nvSpPr>
          <p:spPr>
            <a:xfrm>
              <a:off x="0" y="0"/>
              <a:ext cx="930265" cy="698500"/>
            </a:xfrm>
            <a:custGeom>
              <a:avLst/>
              <a:gdLst/>
              <a:ahLst/>
              <a:cxnLst/>
              <a:rect l="l" t="t" r="r" b="b"/>
              <a:pathLst>
                <a:path w="930265" h="698500">
                  <a:moveTo>
                    <a:pt x="930265" y="349250"/>
                  </a:moveTo>
                  <a:lnTo>
                    <a:pt x="727065" y="698500"/>
                  </a:lnTo>
                  <a:lnTo>
                    <a:pt x="203200" y="698500"/>
                  </a:lnTo>
                  <a:lnTo>
                    <a:pt x="0" y="349250"/>
                  </a:lnTo>
                  <a:lnTo>
                    <a:pt x="203200" y="0"/>
                  </a:lnTo>
                  <a:lnTo>
                    <a:pt x="727065" y="0"/>
                  </a:lnTo>
                  <a:lnTo>
                    <a:pt x="930265" y="349250"/>
                  </a:lnTo>
                  <a:close/>
                </a:path>
              </a:pathLst>
            </a:custGeom>
            <a:solidFill>
              <a:srgbClr val="292929"/>
            </a:solidFill>
          </p:spPr>
        </p:sp>
        <p:sp>
          <p:nvSpPr>
            <p:cNvPr id="11" name="TextBox 11"/>
            <p:cNvSpPr txBox="1"/>
            <p:nvPr/>
          </p:nvSpPr>
          <p:spPr>
            <a:xfrm>
              <a:off x="114300" y="-114300"/>
              <a:ext cx="701665" cy="812800"/>
            </a:xfrm>
            <a:prstGeom prst="rect">
              <a:avLst/>
            </a:prstGeom>
          </p:spPr>
          <p:txBody>
            <a:bodyPr lIns="50800" tIns="50800" rIns="50800" bIns="50800" rtlCol="0" anchor="ctr"/>
            <a:lstStyle/>
            <a:p>
              <a:pPr algn="ctr">
                <a:lnSpc>
                  <a:spcPts val="5459"/>
                </a:lnSpc>
              </a:pPr>
              <a:r>
                <a:rPr lang="en-US" sz="3899">
                  <a:solidFill>
                    <a:srgbClr val="FFFFFF"/>
                  </a:solidFill>
                  <a:latin typeface="Poppins"/>
                </a:rPr>
                <a:t>Null-Hypothesis Rejected</a:t>
              </a:r>
            </a:p>
          </p:txBody>
        </p:sp>
      </p:grpSp>
      <p:sp>
        <p:nvSpPr>
          <p:cNvPr id="12" name="TextBox 12"/>
          <p:cNvSpPr txBox="1"/>
          <p:nvPr/>
        </p:nvSpPr>
        <p:spPr>
          <a:xfrm>
            <a:off x="178228" y="180837"/>
            <a:ext cx="17724769" cy="887062"/>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Approach: Since both of our variables were Categorical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08493" y="2925812"/>
            <a:ext cx="12252493" cy="6504800"/>
            <a:chOff x="0" y="0"/>
            <a:chExt cx="1315700" cy="698500"/>
          </a:xfrm>
        </p:grpSpPr>
        <p:sp>
          <p:nvSpPr>
            <p:cNvPr id="3" name="Freeform 3"/>
            <p:cNvSpPr/>
            <p:nvPr/>
          </p:nvSpPr>
          <p:spPr>
            <a:xfrm>
              <a:off x="0" y="0"/>
              <a:ext cx="1315700" cy="698500"/>
            </a:xfrm>
            <a:custGeom>
              <a:avLst/>
              <a:gdLst/>
              <a:ahLst/>
              <a:cxnLst/>
              <a:rect l="l" t="t" r="r" b="b"/>
              <a:pathLst>
                <a:path w="1315700" h="698500">
                  <a:moveTo>
                    <a:pt x="1315700" y="349250"/>
                  </a:moveTo>
                  <a:lnTo>
                    <a:pt x="1112500" y="698500"/>
                  </a:lnTo>
                  <a:lnTo>
                    <a:pt x="203200" y="698500"/>
                  </a:lnTo>
                  <a:lnTo>
                    <a:pt x="0" y="349250"/>
                  </a:lnTo>
                  <a:lnTo>
                    <a:pt x="203200" y="0"/>
                  </a:lnTo>
                  <a:lnTo>
                    <a:pt x="1112500" y="0"/>
                  </a:lnTo>
                  <a:lnTo>
                    <a:pt x="1315700" y="349250"/>
                  </a:lnTo>
                  <a:close/>
                </a:path>
              </a:pathLst>
            </a:custGeom>
            <a:solidFill>
              <a:srgbClr val="C41621"/>
            </a:solidFill>
          </p:spPr>
        </p:sp>
        <p:sp>
          <p:nvSpPr>
            <p:cNvPr id="4" name="TextBox 4"/>
            <p:cNvSpPr txBox="1"/>
            <p:nvPr/>
          </p:nvSpPr>
          <p:spPr>
            <a:xfrm>
              <a:off x="114300" y="-57150"/>
              <a:ext cx="10871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2925812"/>
            <a:ext cx="12252493" cy="6504800"/>
            <a:chOff x="0" y="0"/>
            <a:chExt cx="1315700" cy="698500"/>
          </a:xfrm>
        </p:grpSpPr>
        <p:sp>
          <p:nvSpPr>
            <p:cNvPr id="6" name="Freeform 6"/>
            <p:cNvSpPr/>
            <p:nvPr/>
          </p:nvSpPr>
          <p:spPr>
            <a:xfrm>
              <a:off x="0" y="0"/>
              <a:ext cx="1315700" cy="698500"/>
            </a:xfrm>
            <a:custGeom>
              <a:avLst/>
              <a:gdLst/>
              <a:ahLst/>
              <a:cxnLst/>
              <a:rect l="l" t="t" r="r" b="b"/>
              <a:pathLst>
                <a:path w="1315700" h="698500">
                  <a:moveTo>
                    <a:pt x="1315700" y="349250"/>
                  </a:moveTo>
                  <a:lnTo>
                    <a:pt x="1112500" y="698500"/>
                  </a:lnTo>
                  <a:lnTo>
                    <a:pt x="203200" y="698500"/>
                  </a:lnTo>
                  <a:lnTo>
                    <a:pt x="0" y="349250"/>
                  </a:lnTo>
                  <a:lnTo>
                    <a:pt x="203200" y="0"/>
                  </a:lnTo>
                  <a:lnTo>
                    <a:pt x="1112500" y="0"/>
                  </a:lnTo>
                  <a:lnTo>
                    <a:pt x="1315700" y="349250"/>
                  </a:lnTo>
                  <a:close/>
                </a:path>
              </a:pathLst>
            </a:custGeom>
            <a:solidFill>
              <a:srgbClr val="292929"/>
            </a:solidFill>
          </p:spPr>
        </p:sp>
        <p:sp>
          <p:nvSpPr>
            <p:cNvPr id="7" name="TextBox 7"/>
            <p:cNvSpPr txBox="1"/>
            <p:nvPr/>
          </p:nvSpPr>
          <p:spPr>
            <a:xfrm>
              <a:off x="114300" y="-57150"/>
              <a:ext cx="10871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54466" y="3342359"/>
            <a:ext cx="8331204" cy="775373"/>
            <a:chOff x="0" y="0"/>
            <a:chExt cx="3736518" cy="347752"/>
          </a:xfrm>
        </p:grpSpPr>
        <p:sp>
          <p:nvSpPr>
            <p:cNvPr id="9" name="Freeform 9"/>
            <p:cNvSpPr/>
            <p:nvPr/>
          </p:nvSpPr>
          <p:spPr>
            <a:xfrm>
              <a:off x="0" y="0"/>
              <a:ext cx="3736518" cy="347752"/>
            </a:xfrm>
            <a:custGeom>
              <a:avLst/>
              <a:gdLst/>
              <a:ahLst/>
              <a:cxnLst/>
              <a:rect l="l" t="t" r="r" b="b"/>
              <a:pathLst>
                <a:path w="3736518" h="347752">
                  <a:moveTo>
                    <a:pt x="3533318" y="0"/>
                  </a:moveTo>
                  <a:lnTo>
                    <a:pt x="0" y="0"/>
                  </a:lnTo>
                  <a:lnTo>
                    <a:pt x="203200" y="347752"/>
                  </a:lnTo>
                  <a:lnTo>
                    <a:pt x="3736518" y="347752"/>
                  </a:lnTo>
                  <a:lnTo>
                    <a:pt x="3533318" y="0"/>
                  </a:lnTo>
                  <a:close/>
                </a:path>
              </a:pathLst>
            </a:custGeom>
            <a:solidFill>
              <a:srgbClr val="292929"/>
            </a:solidFill>
          </p:spPr>
        </p:sp>
        <p:sp>
          <p:nvSpPr>
            <p:cNvPr id="10" name="TextBox 10"/>
            <p:cNvSpPr txBox="1"/>
            <p:nvPr/>
          </p:nvSpPr>
          <p:spPr>
            <a:xfrm>
              <a:off x="101600" y="-57150"/>
              <a:ext cx="3533318" cy="40490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38129" y="3342359"/>
            <a:ext cx="8683058" cy="775373"/>
            <a:chOff x="0" y="0"/>
            <a:chExt cx="3931359" cy="351059"/>
          </a:xfrm>
        </p:grpSpPr>
        <p:sp>
          <p:nvSpPr>
            <p:cNvPr id="12" name="Freeform 12"/>
            <p:cNvSpPr/>
            <p:nvPr/>
          </p:nvSpPr>
          <p:spPr>
            <a:xfrm>
              <a:off x="0" y="0"/>
              <a:ext cx="3931359" cy="351059"/>
            </a:xfrm>
            <a:custGeom>
              <a:avLst/>
              <a:gdLst/>
              <a:ahLst/>
              <a:cxnLst/>
              <a:rect l="l" t="t" r="r" b="b"/>
              <a:pathLst>
                <a:path w="3931359" h="351059">
                  <a:moveTo>
                    <a:pt x="203200" y="0"/>
                  </a:moveTo>
                  <a:lnTo>
                    <a:pt x="3931359" y="0"/>
                  </a:lnTo>
                  <a:lnTo>
                    <a:pt x="3728159" y="351059"/>
                  </a:lnTo>
                  <a:lnTo>
                    <a:pt x="0" y="351059"/>
                  </a:lnTo>
                  <a:lnTo>
                    <a:pt x="203200" y="0"/>
                  </a:lnTo>
                  <a:close/>
                </a:path>
              </a:pathLst>
            </a:custGeom>
            <a:solidFill>
              <a:srgbClr val="C41621"/>
            </a:solidFill>
          </p:spPr>
        </p:sp>
        <p:sp>
          <p:nvSpPr>
            <p:cNvPr id="13" name="TextBox 13"/>
            <p:cNvSpPr txBox="1"/>
            <p:nvPr/>
          </p:nvSpPr>
          <p:spPr>
            <a:xfrm>
              <a:off x="101600" y="-57150"/>
              <a:ext cx="3728159" cy="40820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070936" y="121332"/>
            <a:ext cx="7732579" cy="933350"/>
          </a:xfrm>
          <a:prstGeom prst="rect">
            <a:avLst/>
          </a:prstGeom>
        </p:spPr>
        <p:txBody>
          <a:bodyPr lIns="0" tIns="0" rIns="0" bIns="0" rtlCol="0" anchor="t">
            <a:spAutoFit/>
          </a:bodyPr>
          <a:lstStyle/>
          <a:p>
            <a:pPr algn="ctr">
              <a:lnSpc>
                <a:spcPts val="6899"/>
              </a:lnSpc>
            </a:pPr>
            <a:r>
              <a:rPr lang="en-US" sz="5999">
                <a:solidFill>
                  <a:srgbClr val="000000"/>
                </a:solidFill>
                <a:latin typeface="Poppins Bold"/>
              </a:rPr>
              <a:t>Hypothesis : 3</a:t>
            </a:r>
          </a:p>
        </p:txBody>
      </p:sp>
      <p:sp>
        <p:nvSpPr>
          <p:cNvPr id="15" name="TextBox 15"/>
          <p:cNvSpPr txBox="1"/>
          <p:nvPr/>
        </p:nvSpPr>
        <p:spPr>
          <a:xfrm>
            <a:off x="1028700" y="3491921"/>
            <a:ext cx="4545433" cy="466626"/>
          </a:xfrm>
          <a:prstGeom prst="rect">
            <a:avLst/>
          </a:prstGeom>
        </p:spPr>
        <p:txBody>
          <a:bodyPr lIns="0" tIns="0" rIns="0" bIns="0" rtlCol="0" anchor="t">
            <a:spAutoFit/>
          </a:bodyPr>
          <a:lstStyle/>
          <a:p>
            <a:pPr>
              <a:lnSpc>
                <a:spcPts val="3450"/>
              </a:lnSpc>
            </a:pPr>
            <a:r>
              <a:rPr lang="en-US" sz="3000">
                <a:solidFill>
                  <a:srgbClr val="FFFFFF"/>
                </a:solidFill>
                <a:latin typeface="Poppins Bold"/>
              </a:rPr>
              <a:t>Null Hypothesis:</a:t>
            </a:r>
          </a:p>
        </p:txBody>
      </p:sp>
      <p:sp>
        <p:nvSpPr>
          <p:cNvPr id="16" name="TextBox 16"/>
          <p:cNvSpPr txBox="1"/>
          <p:nvPr/>
        </p:nvSpPr>
        <p:spPr>
          <a:xfrm>
            <a:off x="12776942" y="3491921"/>
            <a:ext cx="4482358" cy="466626"/>
          </a:xfrm>
          <a:prstGeom prst="rect">
            <a:avLst/>
          </a:prstGeom>
        </p:spPr>
        <p:txBody>
          <a:bodyPr lIns="0" tIns="0" rIns="0" bIns="0" rtlCol="0" anchor="t">
            <a:spAutoFit/>
          </a:bodyPr>
          <a:lstStyle/>
          <a:p>
            <a:pPr algn="r">
              <a:lnSpc>
                <a:spcPts val="3450"/>
              </a:lnSpc>
            </a:pPr>
            <a:r>
              <a:rPr lang="en-US" sz="3000">
                <a:solidFill>
                  <a:srgbClr val="FFFFFF"/>
                </a:solidFill>
                <a:latin typeface="Poppins Bold"/>
              </a:rPr>
              <a:t>Alternate Hypothesis:</a:t>
            </a:r>
          </a:p>
        </p:txBody>
      </p:sp>
      <p:sp>
        <p:nvSpPr>
          <p:cNvPr id="17" name="TextBox 17"/>
          <p:cNvSpPr txBox="1"/>
          <p:nvPr/>
        </p:nvSpPr>
        <p:spPr>
          <a:xfrm>
            <a:off x="149907" y="4402502"/>
            <a:ext cx="7758829" cy="1874322"/>
          </a:xfrm>
          <a:prstGeom prst="rect">
            <a:avLst/>
          </a:prstGeom>
        </p:spPr>
        <p:txBody>
          <a:bodyPr lIns="0" tIns="0" rIns="0" bIns="0" rtlCol="0" anchor="t">
            <a:spAutoFit/>
          </a:bodyPr>
          <a:lstStyle/>
          <a:p>
            <a:pPr>
              <a:lnSpc>
                <a:spcPts val="4830"/>
              </a:lnSpc>
            </a:pPr>
            <a:r>
              <a:rPr lang="en-US" sz="4200">
                <a:solidFill>
                  <a:srgbClr val="FFFFFF"/>
                </a:solidFill>
                <a:latin typeface="Poppins"/>
              </a:rPr>
              <a:t> Age does not have a significant effect on the prevalence of arthritis</a:t>
            </a:r>
          </a:p>
        </p:txBody>
      </p:sp>
      <p:sp>
        <p:nvSpPr>
          <p:cNvPr id="18" name="TextBox 18"/>
          <p:cNvSpPr txBox="1"/>
          <p:nvPr/>
        </p:nvSpPr>
        <p:spPr>
          <a:xfrm>
            <a:off x="11007274" y="4324961"/>
            <a:ext cx="6919129" cy="1874322"/>
          </a:xfrm>
          <a:prstGeom prst="rect">
            <a:avLst/>
          </a:prstGeom>
        </p:spPr>
        <p:txBody>
          <a:bodyPr lIns="0" tIns="0" rIns="0" bIns="0" rtlCol="0" anchor="t">
            <a:spAutoFit/>
          </a:bodyPr>
          <a:lstStyle/>
          <a:p>
            <a:pPr>
              <a:lnSpc>
                <a:spcPts val="4830"/>
              </a:lnSpc>
            </a:pPr>
            <a:r>
              <a:rPr lang="en-US" sz="4200">
                <a:solidFill>
                  <a:srgbClr val="FFFFFF"/>
                </a:solidFill>
                <a:latin typeface="Poppins"/>
              </a:rPr>
              <a:t>Older individuals are more likely to suffer from arthritis.</a:t>
            </a:r>
          </a:p>
        </p:txBody>
      </p:sp>
      <p:grpSp>
        <p:nvGrpSpPr>
          <p:cNvPr id="19" name="Group 19"/>
          <p:cNvGrpSpPr/>
          <p:nvPr/>
        </p:nvGrpSpPr>
        <p:grpSpPr>
          <a:xfrm>
            <a:off x="13549377" y="-5561301"/>
            <a:ext cx="8754054" cy="6200292"/>
            <a:chOff x="0" y="0"/>
            <a:chExt cx="986197" cy="698500"/>
          </a:xfrm>
        </p:grpSpPr>
        <p:sp>
          <p:nvSpPr>
            <p:cNvPr id="20" name="Freeform 20"/>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21" name="TextBox 21"/>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3583698">
            <a:off x="14636430" y="-326538"/>
            <a:ext cx="2605671" cy="695981"/>
            <a:chOff x="0" y="0"/>
            <a:chExt cx="1505872" cy="402222"/>
          </a:xfrm>
        </p:grpSpPr>
        <p:sp>
          <p:nvSpPr>
            <p:cNvPr id="23" name="Freeform 23"/>
            <p:cNvSpPr/>
            <p:nvPr/>
          </p:nvSpPr>
          <p:spPr>
            <a:xfrm>
              <a:off x="0" y="0"/>
              <a:ext cx="1505872" cy="402222"/>
            </a:xfrm>
            <a:custGeom>
              <a:avLst/>
              <a:gdLst/>
              <a:ahLst/>
              <a:cxnLst/>
              <a:rect l="l" t="t" r="r" b="b"/>
              <a:pathLst>
                <a:path w="1505872" h="402222">
                  <a:moveTo>
                    <a:pt x="1302672" y="0"/>
                  </a:moveTo>
                  <a:lnTo>
                    <a:pt x="0" y="0"/>
                  </a:lnTo>
                  <a:lnTo>
                    <a:pt x="203200" y="402222"/>
                  </a:lnTo>
                  <a:lnTo>
                    <a:pt x="1505872" y="402222"/>
                  </a:lnTo>
                  <a:lnTo>
                    <a:pt x="1302672" y="0"/>
                  </a:lnTo>
                  <a:close/>
                </a:path>
              </a:pathLst>
            </a:custGeom>
            <a:solidFill>
              <a:srgbClr val="C41621"/>
            </a:solidFill>
          </p:spPr>
        </p:sp>
        <p:sp>
          <p:nvSpPr>
            <p:cNvPr id="24" name="TextBox 24"/>
            <p:cNvSpPr txBox="1"/>
            <p:nvPr/>
          </p:nvSpPr>
          <p:spPr>
            <a:xfrm>
              <a:off x="101600" y="-57150"/>
              <a:ext cx="1302672" cy="459372"/>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3389645" y="-4998219"/>
            <a:ext cx="8189400" cy="5627522"/>
            <a:chOff x="0" y="0"/>
            <a:chExt cx="1016486" cy="698500"/>
          </a:xfrm>
        </p:grpSpPr>
        <p:sp>
          <p:nvSpPr>
            <p:cNvPr id="26" name="Freeform 26"/>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27" name="TextBox 27"/>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rot="7214857">
            <a:off x="1332504" y="-132900"/>
            <a:ext cx="2212307" cy="707401"/>
            <a:chOff x="0" y="0"/>
            <a:chExt cx="1117008" cy="357171"/>
          </a:xfrm>
        </p:grpSpPr>
        <p:sp>
          <p:nvSpPr>
            <p:cNvPr id="29" name="Freeform 29"/>
            <p:cNvSpPr/>
            <p:nvPr/>
          </p:nvSpPr>
          <p:spPr>
            <a:xfrm>
              <a:off x="0" y="0"/>
              <a:ext cx="1117008" cy="357171"/>
            </a:xfrm>
            <a:custGeom>
              <a:avLst/>
              <a:gdLst/>
              <a:ahLst/>
              <a:cxnLst/>
              <a:rect l="l" t="t" r="r" b="b"/>
              <a:pathLst>
                <a:path w="1117008" h="357171">
                  <a:moveTo>
                    <a:pt x="203200" y="0"/>
                  </a:moveTo>
                  <a:lnTo>
                    <a:pt x="1117008" y="0"/>
                  </a:lnTo>
                  <a:lnTo>
                    <a:pt x="913808" y="357171"/>
                  </a:lnTo>
                  <a:lnTo>
                    <a:pt x="0" y="357171"/>
                  </a:lnTo>
                  <a:lnTo>
                    <a:pt x="203200" y="0"/>
                  </a:lnTo>
                  <a:close/>
                </a:path>
              </a:pathLst>
            </a:custGeom>
            <a:solidFill>
              <a:srgbClr val="C41621"/>
            </a:solidFill>
          </p:spPr>
        </p:sp>
        <p:sp>
          <p:nvSpPr>
            <p:cNvPr id="30" name="TextBox 30"/>
            <p:cNvSpPr txBox="1"/>
            <p:nvPr/>
          </p:nvSpPr>
          <p:spPr>
            <a:xfrm>
              <a:off x="101600" y="-57150"/>
              <a:ext cx="913808" cy="414321"/>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364709" y="1182930"/>
            <a:ext cx="15557704" cy="887062"/>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Influence of Age on Arthritis Prevalence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228" y="1508590"/>
            <a:ext cx="5515609" cy="4251203"/>
            <a:chOff x="0" y="0"/>
            <a:chExt cx="930265" cy="717010"/>
          </a:xfrm>
        </p:grpSpPr>
        <p:sp>
          <p:nvSpPr>
            <p:cNvPr id="3" name="Freeform 3"/>
            <p:cNvSpPr/>
            <p:nvPr/>
          </p:nvSpPr>
          <p:spPr>
            <a:xfrm>
              <a:off x="0" y="0"/>
              <a:ext cx="930265" cy="717010"/>
            </a:xfrm>
            <a:custGeom>
              <a:avLst/>
              <a:gdLst/>
              <a:ahLst/>
              <a:cxnLst/>
              <a:rect l="l" t="t" r="r" b="b"/>
              <a:pathLst>
                <a:path w="930265" h="717010">
                  <a:moveTo>
                    <a:pt x="930265" y="358505"/>
                  </a:moveTo>
                  <a:lnTo>
                    <a:pt x="727065" y="717010"/>
                  </a:lnTo>
                  <a:lnTo>
                    <a:pt x="203200" y="717010"/>
                  </a:lnTo>
                  <a:lnTo>
                    <a:pt x="0" y="358505"/>
                  </a:lnTo>
                  <a:lnTo>
                    <a:pt x="203200" y="0"/>
                  </a:lnTo>
                  <a:lnTo>
                    <a:pt x="727065" y="0"/>
                  </a:lnTo>
                  <a:lnTo>
                    <a:pt x="930265" y="358505"/>
                  </a:lnTo>
                  <a:close/>
                </a:path>
              </a:pathLst>
            </a:custGeom>
            <a:solidFill>
              <a:srgbClr val="292929"/>
            </a:solidFill>
          </p:spPr>
        </p:sp>
        <p:sp>
          <p:nvSpPr>
            <p:cNvPr id="4" name="TextBox 4"/>
            <p:cNvSpPr txBox="1"/>
            <p:nvPr/>
          </p:nvSpPr>
          <p:spPr>
            <a:xfrm>
              <a:off x="114300" y="-114300"/>
              <a:ext cx="701665" cy="831310"/>
            </a:xfrm>
            <a:prstGeom prst="rect">
              <a:avLst/>
            </a:prstGeom>
          </p:spPr>
          <p:txBody>
            <a:bodyPr lIns="50800" tIns="50800" rIns="50800" bIns="50800" rtlCol="0" anchor="ctr"/>
            <a:lstStyle/>
            <a:p>
              <a:pPr algn="ctr">
                <a:lnSpc>
                  <a:spcPts val="5599"/>
                </a:lnSpc>
              </a:pPr>
              <a:r>
                <a:rPr lang="en-US" sz="3999" dirty="0">
                  <a:solidFill>
                    <a:srgbClr val="FFFFFF"/>
                  </a:solidFill>
                  <a:latin typeface="Poppins"/>
                </a:rPr>
                <a:t>Chi-Square Test</a:t>
              </a:r>
            </a:p>
            <a:p>
              <a:pPr algn="ctr">
                <a:lnSpc>
                  <a:spcPts val="5599"/>
                </a:lnSpc>
              </a:pPr>
              <a:r>
                <a:rPr lang="en-US" sz="3999" dirty="0">
                  <a:solidFill>
                    <a:srgbClr val="FFFFFF"/>
                  </a:solidFill>
                  <a:latin typeface="Poppins"/>
                </a:rPr>
                <a:t>Value: 1493.66</a:t>
              </a:r>
            </a:p>
          </p:txBody>
        </p:sp>
      </p:grpSp>
      <p:grpSp>
        <p:nvGrpSpPr>
          <p:cNvPr id="5" name="Group 5"/>
          <p:cNvGrpSpPr/>
          <p:nvPr/>
        </p:nvGrpSpPr>
        <p:grpSpPr>
          <a:xfrm>
            <a:off x="4499264" y="2869633"/>
            <a:ext cx="8358985" cy="6276439"/>
            <a:chOff x="0" y="0"/>
            <a:chExt cx="930265" cy="698500"/>
          </a:xfrm>
        </p:grpSpPr>
        <p:sp>
          <p:nvSpPr>
            <p:cNvPr id="6" name="Freeform 6"/>
            <p:cNvSpPr/>
            <p:nvPr/>
          </p:nvSpPr>
          <p:spPr>
            <a:xfrm>
              <a:off x="0" y="0"/>
              <a:ext cx="930265" cy="698500"/>
            </a:xfrm>
            <a:custGeom>
              <a:avLst/>
              <a:gdLst/>
              <a:ahLst/>
              <a:cxnLst/>
              <a:rect l="l" t="t" r="r" b="b"/>
              <a:pathLst>
                <a:path w="930265" h="698500">
                  <a:moveTo>
                    <a:pt x="930265" y="349250"/>
                  </a:moveTo>
                  <a:lnTo>
                    <a:pt x="727065" y="698500"/>
                  </a:lnTo>
                  <a:lnTo>
                    <a:pt x="203200" y="698500"/>
                  </a:lnTo>
                  <a:lnTo>
                    <a:pt x="0" y="349250"/>
                  </a:lnTo>
                  <a:lnTo>
                    <a:pt x="203200" y="0"/>
                  </a:lnTo>
                  <a:lnTo>
                    <a:pt x="727065" y="0"/>
                  </a:lnTo>
                  <a:lnTo>
                    <a:pt x="930265" y="349250"/>
                  </a:lnTo>
                  <a:close/>
                </a:path>
              </a:pathLst>
            </a:custGeom>
            <a:solidFill>
              <a:srgbClr val="C41621"/>
            </a:solidFill>
          </p:spPr>
        </p:sp>
        <p:sp>
          <p:nvSpPr>
            <p:cNvPr id="7" name="TextBox 7"/>
            <p:cNvSpPr txBox="1"/>
            <p:nvPr/>
          </p:nvSpPr>
          <p:spPr>
            <a:xfrm>
              <a:off x="114300" y="-114300"/>
              <a:ext cx="701665" cy="812800"/>
            </a:xfrm>
            <a:prstGeom prst="rect">
              <a:avLst/>
            </a:prstGeom>
          </p:spPr>
          <p:txBody>
            <a:bodyPr lIns="50800" tIns="50800" rIns="50800" bIns="50800" rtlCol="0" anchor="ctr"/>
            <a:lstStyle/>
            <a:p>
              <a:pPr algn="ctr">
                <a:lnSpc>
                  <a:spcPts val="5879"/>
                </a:lnSpc>
              </a:pPr>
              <a:r>
                <a:rPr lang="en-US" sz="4199" dirty="0">
                  <a:solidFill>
                    <a:srgbClr val="FFFFFF"/>
                  </a:solidFill>
                  <a:latin typeface="Poppins"/>
                </a:rPr>
                <a:t>P-Value:</a:t>
              </a:r>
            </a:p>
            <a:p>
              <a:pPr algn="ctr">
                <a:lnSpc>
                  <a:spcPts val="5879"/>
                </a:lnSpc>
              </a:pPr>
              <a:endParaRPr lang="en-US" sz="4199" dirty="0">
                <a:solidFill>
                  <a:srgbClr val="FFFFFF"/>
                </a:solidFill>
                <a:latin typeface="Poppins"/>
              </a:endParaRPr>
            </a:p>
            <a:p>
              <a:pPr algn="ctr">
                <a:lnSpc>
                  <a:spcPts val="5879"/>
                </a:lnSpc>
              </a:pPr>
              <a:r>
                <a:rPr lang="en-US" sz="4199" dirty="0">
                  <a:solidFill>
                    <a:srgbClr val="FFFFFF"/>
                  </a:solidFill>
                  <a:latin typeface="Poppins"/>
                </a:rPr>
                <a:t>1.00486642939e-311 &lt; 0.05</a:t>
              </a:r>
            </a:p>
            <a:p>
              <a:pPr algn="ctr">
                <a:lnSpc>
                  <a:spcPts val="5879"/>
                </a:lnSpc>
              </a:pPr>
              <a:endParaRPr lang="en-US" sz="4199" dirty="0">
                <a:solidFill>
                  <a:srgbClr val="FFFFFF"/>
                </a:solidFill>
                <a:latin typeface="Poppins"/>
              </a:endParaRPr>
            </a:p>
            <a:p>
              <a:pPr algn="ctr">
                <a:lnSpc>
                  <a:spcPts val="5879"/>
                </a:lnSpc>
              </a:pPr>
              <a:endParaRPr lang="en-US" sz="4199" dirty="0">
                <a:solidFill>
                  <a:srgbClr val="FFFFFF"/>
                </a:solidFill>
                <a:latin typeface="Poppins"/>
              </a:endParaRPr>
            </a:p>
          </p:txBody>
        </p:sp>
      </p:grpSp>
      <p:grpSp>
        <p:nvGrpSpPr>
          <p:cNvPr id="8" name="Group 8"/>
          <p:cNvGrpSpPr/>
          <p:nvPr/>
        </p:nvGrpSpPr>
        <p:grpSpPr>
          <a:xfrm>
            <a:off x="11674288" y="1703680"/>
            <a:ext cx="5304681" cy="3983080"/>
            <a:chOff x="0" y="0"/>
            <a:chExt cx="930265" cy="698500"/>
          </a:xfrm>
        </p:grpSpPr>
        <p:sp>
          <p:nvSpPr>
            <p:cNvPr id="9" name="Freeform 9"/>
            <p:cNvSpPr/>
            <p:nvPr/>
          </p:nvSpPr>
          <p:spPr>
            <a:xfrm>
              <a:off x="0" y="0"/>
              <a:ext cx="930265" cy="698500"/>
            </a:xfrm>
            <a:custGeom>
              <a:avLst/>
              <a:gdLst/>
              <a:ahLst/>
              <a:cxnLst/>
              <a:rect l="l" t="t" r="r" b="b"/>
              <a:pathLst>
                <a:path w="930265" h="698500">
                  <a:moveTo>
                    <a:pt x="930265" y="349250"/>
                  </a:moveTo>
                  <a:lnTo>
                    <a:pt x="727065" y="698500"/>
                  </a:lnTo>
                  <a:lnTo>
                    <a:pt x="203200" y="698500"/>
                  </a:lnTo>
                  <a:lnTo>
                    <a:pt x="0" y="349250"/>
                  </a:lnTo>
                  <a:lnTo>
                    <a:pt x="203200" y="0"/>
                  </a:lnTo>
                  <a:lnTo>
                    <a:pt x="727065" y="0"/>
                  </a:lnTo>
                  <a:lnTo>
                    <a:pt x="930265" y="349250"/>
                  </a:lnTo>
                  <a:close/>
                </a:path>
              </a:pathLst>
            </a:custGeom>
            <a:solidFill>
              <a:srgbClr val="292929"/>
            </a:solidFill>
          </p:spPr>
        </p:sp>
        <p:sp>
          <p:nvSpPr>
            <p:cNvPr id="10" name="TextBox 10"/>
            <p:cNvSpPr txBox="1"/>
            <p:nvPr/>
          </p:nvSpPr>
          <p:spPr>
            <a:xfrm>
              <a:off x="114300" y="-114300"/>
              <a:ext cx="701665" cy="812800"/>
            </a:xfrm>
            <a:prstGeom prst="rect">
              <a:avLst/>
            </a:prstGeom>
          </p:spPr>
          <p:txBody>
            <a:bodyPr lIns="50800" tIns="50800" rIns="50800" bIns="50800" rtlCol="0" anchor="ctr"/>
            <a:lstStyle/>
            <a:p>
              <a:pPr algn="ctr">
                <a:lnSpc>
                  <a:spcPts val="5459"/>
                </a:lnSpc>
              </a:pPr>
              <a:r>
                <a:rPr lang="en-US" sz="3899">
                  <a:solidFill>
                    <a:srgbClr val="FFFFFF"/>
                  </a:solidFill>
                  <a:latin typeface="Poppins"/>
                </a:rPr>
                <a:t>Null-Hypothesis Rejected</a:t>
              </a:r>
            </a:p>
          </p:txBody>
        </p:sp>
      </p:grpSp>
      <p:sp>
        <p:nvSpPr>
          <p:cNvPr id="11" name="TextBox 11"/>
          <p:cNvSpPr txBox="1"/>
          <p:nvPr/>
        </p:nvSpPr>
        <p:spPr>
          <a:xfrm>
            <a:off x="178228" y="180837"/>
            <a:ext cx="17724769" cy="887062"/>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Approach: Since both of our variables were Categorical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52151"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8938825" y="1986347"/>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31210" y="-12749"/>
            <a:ext cx="7994150" cy="10284779"/>
            <a:chOff x="0" y="0"/>
            <a:chExt cx="28660509" cy="36872837"/>
          </a:xfrm>
        </p:grpSpPr>
        <p:sp>
          <p:nvSpPr>
            <p:cNvPr id="9" name="Freeform 9"/>
            <p:cNvSpPr/>
            <p:nvPr/>
          </p:nvSpPr>
          <p:spPr>
            <a:xfrm>
              <a:off x="0" y="0"/>
              <a:ext cx="28660471" cy="36872800"/>
            </a:xfrm>
            <a:custGeom>
              <a:avLst/>
              <a:gdLst/>
              <a:ahLst/>
              <a:cxnLst/>
              <a:rect l="l" t="t" r="r" b="b"/>
              <a:pathLst>
                <a:path w="28660471" h="36872800">
                  <a:moveTo>
                    <a:pt x="10548366" y="0"/>
                  </a:moveTo>
                  <a:lnTo>
                    <a:pt x="0" y="18426303"/>
                  </a:lnTo>
                  <a:lnTo>
                    <a:pt x="10765790" y="36872800"/>
                  </a:lnTo>
                  <a:lnTo>
                    <a:pt x="28660471" y="36872800"/>
                  </a:lnTo>
                  <a:lnTo>
                    <a:pt x="28660471" y="0"/>
                  </a:lnTo>
                  <a:close/>
                </a:path>
              </a:pathLst>
            </a:custGeom>
            <a:blipFill>
              <a:blip r:embed="rId2"/>
              <a:stretch>
                <a:fillRect l="-116488" r="-1812" b="-13262"/>
              </a:stretch>
            </a:blipFill>
          </p:spPr>
        </p:sp>
      </p:grpSp>
      <p:grpSp>
        <p:nvGrpSpPr>
          <p:cNvPr id="10" name="Group 10"/>
          <p:cNvGrpSpPr/>
          <p:nvPr/>
        </p:nvGrpSpPr>
        <p:grpSpPr>
          <a:xfrm rot="7184283">
            <a:off x="7238105" y="782527"/>
            <a:ext cx="9953433" cy="1249084"/>
            <a:chOff x="0" y="0"/>
            <a:chExt cx="2833881" cy="355632"/>
          </a:xfrm>
        </p:grpSpPr>
        <p:sp>
          <p:nvSpPr>
            <p:cNvPr id="11" name="Freeform 11"/>
            <p:cNvSpPr/>
            <p:nvPr/>
          </p:nvSpPr>
          <p:spPr>
            <a:xfrm>
              <a:off x="0" y="0"/>
              <a:ext cx="2833881" cy="355632"/>
            </a:xfrm>
            <a:custGeom>
              <a:avLst/>
              <a:gdLst/>
              <a:ahLst/>
              <a:cxnLst/>
              <a:rect l="l" t="t" r="r" b="b"/>
              <a:pathLst>
                <a:path w="2833881" h="355632">
                  <a:moveTo>
                    <a:pt x="203200" y="0"/>
                  </a:moveTo>
                  <a:lnTo>
                    <a:pt x="2833881" y="0"/>
                  </a:lnTo>
                  <a:lnTo>
                    <a:pt x="2630681" y="355632"/>
                  </a:lnTo>
                  <a:lnTo>
                    <a:pt x="0" y="355632"/>
                  </a:lnTo>
                  <a:lnTo>
                    <a:pt x="203200" y="0"/>
                  </a:lnTo>
                  <a:close/>
                </a:path>
              </a:pathLst>
            </a:custGeom>
            <a:solidFill>
              <a:srgbClr val="C41621"/>
            </a:solidFill>
          </p:spPr>
        </p:sp>
        <p:sp>
          <p:nvSpPr>
            <p:cNvPr id="12" name="TextBox 12"/>
            <p:cNvSpPr txBox="1"/>
            <p:nvPr/>
          </p:nvSpPr>
          <p:spPr>
            <a:xfrm>
              <a:off x="101600" y="-57150"/>
              <a:ext cx="2630681" cy="41278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18450">
            <a:off x="8303412" y="5006400"/>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a:off x="8503934" y="7231855"/>
            <a:ext cx="730859" cy="639501"/>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16" name="TextBox 16"/>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9482238" y="760097"/>
            <a:ext cx="739397" cy="646972"/>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19" name="TextBox 19"/>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9312207" y="8069938"/>
            <a:ext cx="779927" cy="682437"/>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41621"/>
            </a:solidFill>
          </p:spPr>
        </p:sp>
        <p:sp>
          <p:nvSpPr>
            <p:cNvPr id="22" name="TextBox 22"/>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3583698">
            <a:off x="5481192" y="7192940"/>
            <a:ext cx="12321043" cy="1291012"/>
            <a:chOff x="0" y="0"/>
            <a:chExt cx="3413162" cy="357635"/>
          </a:xfrm>
        </p:grpSpPr>
        <p:sp>
          <p:nvSpPr>
            <p:cNvPr id="24" name="Freeform 24"/>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25" name="TextBox 25"/>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612668" y="7559800"/>
            <a:ext cx="8207792" cy="628008"/>
            <a:chOff x="0" y="0"/>
            <a:chExt cx="4618383" cy="353369"/>
          </a:xfrm>
        </p:grpSpPr>
        <p:sp>
          <p:nvSpPr>
            <p:cNvPr id="27" name="Freeform 27"/>
            <p:cNvSpPr/>
            <p:nvPr/>
          </p:nvSpPr>
          <p:spPr>
            <a:xfrm>
              <a:off x="0" y="0"/>
              <a:ext cx="4618383" cy="353369"/>
            </a:xfrm>
            <a:custGeom>
              <a:avLst/>
              <a:gdLst/>
              <a:ahLst/>
              <a:cxnLst/>
              <a:rect l="l" t="t" r="r" b="b"/>
              <a:pathLst>
                <a:path w="4618383" h="353369">
                  <a:moveTo>
                    <a:pt x="4415183" y="0"/>
                  </a:moveTo>
                  <a:lnTo>
                    <a:pt x="0" y="0"/>
                  </a:lnTo>
                  <a:lnTo>
                    <a:pt x="203200" y="353369"/>
                  </a:lnTo>
                  <a:lnTo>
                    <a:pt x="4618383" y="353369"/>
                  </a:lnTo>
                  <a:lnTo>
                    <a:pt x="4415183" y="0"/>
                  </a:lnTo>
                  <a:close/>
                </a:path>
              </a:pathLst>
            </a:custGeom>
            <a:solidFill>
              <a:srgbClr val="C41621"/>
            </a:solidFill>
          </p:spPr>
        </p:sp>
        <p:sp>
          <p:nvSpPr>
            <p:cNvPr id="28" name="TextBox 28"/>
            <p:cNvSpPr txBox="1"/>
            <p:nvPr/>
          </p:nvSpPr>
          <p:spPr>
            <a:xfrm>
              <a:off x="101600" y="-57150"/>
              <a:ext cx="4415183" cy="41051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4226574" y="7554905"/>
            <a:ext cx="833587" cy="628008"/>
            <a:chOff x="0" y="0"/>
            <a:chExt cx="472729" cy="356145"/>
          </a:xfrm>
        </p:grpSpPr>
        <p:sp>
          <p:nvSpPr>
            <p:cNvPr id="30" name="Freeform 30"/>
            <p:cNvSpPr/>
            <p:nvPr/>
          </p:nvSpPr>
          <p:spPr>
            <a:xfrm>
              <a:off x="0" y="0"/>
              <a:ext cx="472729" cy="356145"/>
            </a:xfrm>
            <a:custGeom>
              <a:avLst/>
              <a:gdLst/>
              <a:ahLst/>
              <a:cxnLst/>
              <a:rect l="l" t="t" r="r" b="b"/>
              <a:pathLst>
                <a:path w="472729" h="356145">
                  <a:moveTo>
                    <a:pt x="269529" y="0"/>
                  </a:moveTo>
                  <a:lnTo>
                    <a:pt x="0" y="0"/>
                  </a:lnTo>
                  <a:lnTo>
                    <a:pt x="203200" y="356145"/>
                  </a:lnTo>
                  <a:lnTo>
                    <a:pt x="472729" y="356145"/>
                  </a:lnTo>
                  <a:lnTo>
                    <a:pt x="269529" y="0"/>
                  </a:lnTo>
                  <a:close/>
                </a:path>
              </a:pathLst>
            </a:custGeom>
            <a:solidFill>
              <a:srgbClr val="292929"/>
            </a:solidFill>
          </p:spPr>
        </p:sp>
        <p:sp>
          <p:nvSpPr>
            <p:cNvPr id="31" name="TextBox 31"/>
            <p:cNvSpPr txBox="1"/>
            <p:nvPr/>
          </p:nvSpPr>
          <p:spPr>
            <a:xfrm>
              <a:off x="101600" y="-57150"/>
              <a:ext cx="269529" cy="41329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2075373" y="8751380"/>
            <a:ext cx="8016761" cy="431133"/>
          </a:xfrm>
          <a:prstGeom prst="rect">
            <a:avLst/>
          </a:prstGeom>
        </p:spPr>
        <p:txBody>
          <a:bodyPr lIns="0" tIns="0" rIns="0" bIns="0" rtlCol="0" anchor="t">
            <a:spAutoFit/>
          </a:bodyPr>
          <a:lstStyle/>
          <a:p>
            <a:pPr>
              <a:lnSpc>
                <a:spcPts val="3292"/>
              </a:lnSpc>
            </a:pPr>
            <a:r>
              <a:rPr lang="en-US" sz="2888">
                <a:solidFill>
                  <a:srgbClr val="000000"/>
                </a:solidFill>
                <a:latin typeface="Poppins Semi-Bold"/>
              </a:rPr>
              <a:t>https://ranasherazshafi.carrd.co/</a:t>
            </a:r>
          </a:p>
        </p:txBody>
      </p:sp>
      <p:sp>
        <p:nvSpPr>
          <p:cNvPr id="33" name="TextBox 33"/>
          <p:cNvSpPr txBox="1"/>
          <p:nvPr/>
        </p:nvSpPr>
        <p:spPr>
          <a:xfrm>
            <a:off x="2075373" y="8507656"/>
            <a:ext cx="2050720" cy="270129"/>
          </a:xfrm>
          <a:prstGeom prst="rect">
            <a:avLst/>
          </a:prstGeom>
        </p:spPr>
        <p:txBody>
          <a:bodyPr lIns="0" tIns="0" rIns="0" bIns="0" rtlCol="0" anchor="t">
            <a:spAutoFit/>
          </a:bodyPr>
          <a:lstStyle/>
          <a:p>
            <a:pPr>
              <a:lnSpc>
                <a:spcPts val="1937"/>
              </a:lnSpc>
            </a:pPr>
            <a:r>
              <a:rPr lang="en-US" sz="1699">
                <a:solidFill>
                  <a:srgbClr val="000000"/>
                </a:solidFill>
                <a:latin typeface="Poppins"/>
              </a:rPr>
              <a:t>Visit Our Website</a:t>
            </a:r>
          </a:p>
        </p:txBody>
      </p:sp>
      <p:sp>
        <p:nvSpPr>
          <p:cNvPr id="34" name="TextBox 34"/>
          <p:cNvSpPr txBox="1"/>
          <p:nvPr/>
        </p:nvSpPr>
        <p:spPr>
          <a:xfrm>
            <a:off x="491228" y="3674878"/>
            <a:ext cx="11557692" cy="3647459"/>
          </a:xfrm>
          <a:prstGeom prst="rect">
            <a:avLst/>
          </a:prstGeom>
        </p:spPr>
        <p:txBody>
          <a:bodyPr lIns="0" tIns="0" rIns="0" bIns="0" rtlCol="0" anchor="t">
            <a:spAutoFit/>
          </a:bodyPr>
          <a:lstStyle/>
          <a:p>
            <a:pPr>
              <a:lnSpc>
                <a:spcPts val="7072"/>
              </a:lnSpc>
            </a:pPr>
            <a:r>
              <a:rPr lang="en-US" sz="6203">
                <a:solidFill>
                  <a:srgbClr val="000000"/>
                </a:solidFill>
                <a:latin typeface="Poppins Bold"/>
              </a:rPr>
              <a:t>EDA &amp; </a:t>
            </a:r>
          </a:p>
          <a:p>
            <a:pPr>
              <a:lnSpc>
                <a:spcPts val="7072"/>
              </a:lnSpc>
            </a:pPr>
            <a:r>
              <a:rPr lang="en-US" sz="6203">
                <a:solidFill>
                  <a:srgbClr val="000000"/>
                </a:solidFill>
                <a:latin typeface="Poppins Bold"/>
              </a:rPr>
              <a:t>   STATISTICAL </a:t>
            </a:r>
          </a:p>
          <a:p>
            <a:pPr>
              <a:lnSpc>
                <a:spcPts val="7072"/>
              </a:lnSpc>
            </a:pPr>
            <a:r>
              <a:rPr lang="en-US" sz="6203">
                <a:solidFill>
                  <a:srgbClr val="000000"/>
                </a:solidFill>
                <a:latin typeface="Poppins Bold"/>
              </a:rPr>
              <a:t>       ANALYSIS </a:t>
            </a:r>
          </a:p>
          <a:p>
            <a:pPr>
              <a:lnSpc>
                <a:spcPts val="7072"/>
              </a:lnSpc>
            </a:pPr>
            <a:r>
              <a:rPr lang="en-US" sz="6203">
                <a:solidFill>
                  <a:srgbClr val="000000"/>
                </a:solidFill>
                <a:latin typeface="Poppins Bold"/>
              </a:rPr>
              <a:t>            USING PYTHON</a:t>
            </a:r>
          </a:p>
        </p:txBody>
      </p:sp>
      <p:sp>
        <p:nvSpPr>
          <p:cNvPr id="35" name="TextBox 35"/>
          <p:cNvSpPr txBox="1"/>
          <p:nvPr/>
        </p:nvSpPr>
        <p:spPr>
          <a:xfrm>
            <a:off x="60574" y="7649334"/>
            <a:ext cx="3931563" cy="429498"/>
          </a:xfrm>
          <a:prstGeom prst="rect">
            <a:avLst/>
          </a:prstGeom>
        </p:spPr>
        <p:txBody>
          <a:bodyPr lIns="0" tIns="0" rIns="0" bIns="0" rtlCol="0" anchor="t">
            <a:spAutoFit/>
          </a:bodyPr>
          <a:lstStyle/>
          <a:p>
            <a:pPr>
              <a:lnSpc>
                <a:spcPts val="3177"/>
              </a:lnSpc>
            </a:pPr>
            <a:r>
              <a:rPr lang="en-US" sz="2787" spc="119">
                <a:solidFill>
                  <a:srgbClr val="FFFFFF"/>
                </a:solidFill>
                <a:latin typeface="Poppins Semi-Bold"/>
              </a:rPr>
              <a:t>Presentation - 2024</a:t>
            </a:r>
          </a:p>
        </p:txBody>
      </p:sp>
      <p:sp>
        <p:nvSpPr>
          <p:cNvPr id="36" name="Freeform 36"/>
          <p:cNvSpPr/>
          <p:nvPr/>
        </p:nvSpPr>
        <p:spPr>
          <a:xfrm>
            <a:off x="1028700" y="8386813"/>
            <a:ext cx="871487" cy="871487"/>
          </a:xfrm>
          <a:custGeom>
            <a:avLst/>
            <a:gdLst/>
            <a:ahLst/>
            <a:cxnLst/>
            <a:rect l="l" t="t" r="r" b="b"/>
            <a:pathLst>
              <a:path w="871487" h="871487">
                <a:moveTo>
                  <a:pt x="0" y="0"/>
                </a:moveTo>
                <a:lnTo>
                  <a:pt x="871487" y="0"/>
                </a:lnTo>
                <a:lnTo>
                  <a:pt x="871487" y="871487"/>
                </a:lnTo>
                <a:lnTo>
                  <a:pt x="0" y="871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37"/>
          <p:cNvSpPr/>
          <p:nvPr/>
        </p:nvSpPr>
        <p:spPr>
          <a:xfrm>
            <a:off x="76054" y="77183"/>
            <a:ext cx="3938824" cy="2904150"/>
          </a:xfrm>
          <a:custGeom>
            <a:avLst/>
            <a:gdLst/>
            <a:ahLst/>
            <a:cxnLst/>
            <a:rect l="l" t="t" r="r" b="b"/>
            <a:pathLst>
              <a:path w="3938824" h="2904150">
                <a:moveTo>
                  <a:pt x="0" y="0"/>
                </a:moveTo>
                <a:lnTo>
                  <a:pt x="3938824" y="0"/>
                </a:lnTo>
                <a:lnTo>
                  <a:pt x="3938824" y="2904150"/>
                </a:lnTo>
                <a:lnTo>
                  <a:pt x="0" y="2904150"/>
                </a:lnTo>
                <a:lnTo>
                  <a:pt x="0" y="0"/>
                </a:lnTo>
                <a:close/>
              </a:path>
            </a:pathLst>
          </a:custGeom>
          <a:blipFill>
            <a:blip r:embed="rId6"/>
            <a:stretch>
              <a:fillRect r="-368275" b="-889"/>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2977" y="0"/>
            <a:ext cx="14106646" cy="10287000"/>
          </a:xfrm>
          <a:custGeom>
            <a:avLst/>
            <a:gdLst/>
            <a:ahLst/>
            <a:cxnLst/>
            <a:rect l="l" t="t" r="r" b="b"/>
            <a:pathLst>
              <a:path w="14106646" h="10287000">
                <a:moveTo>
                  <a:pt x="0" y="0"/>
                </a:moveTo>
                <a:lnTo>
                  <a:pt x="14106646" y="0"/>
                </a:lnTo>
                <a:lnTo>
                  <a:pt x="14106646" y="10287000"/>
                </a:lnTo>
                <a:lnTo>
                  <a:pt x="0" y="10287000"/>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9087" y="0"/>
            <a:ext cx="13829826" cy="10287000"/>
          </a:xfrm>
          <a:custGeom>
            <a:avLst/>
            <a:gdLst/>
            <a:ahLst/>
            <a:cxnLst/>
            <a:rect l="l" t="t" r="r" b="b"/>
            <a:pathLst>
              <a:path w="13829826" h="10287000">
                <a:moveTo>
                  <a:pt x="0" y="0"/>
                </a:moveTo>
                <a:lnTo>
                  <a:pt x="13829826" y="0"/>
                </a:lnTo>
                <a:lnTo>
                  <a:pt x="13829826" y="10287000"/>
                </a:lnTo>
                <a:lnTo>
                  <a:pt x="0" y="10287000"/>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10243"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10556680" y="2395166"/>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77694" y="0"/>
            <a:ext cx="7273380" cy="10283836"/>
            <a:chOff x="0" y="0"/>
            <a:chExt cx="18342102" cy="25933908"/>
          </a:xfrm>
        </p:grpSpPr>
        <p:sp>
          <p:nvSpPr>
            <p:cNvPr id="9" name="Freeform 9"/>
            <p:cNvSpPr/>
            <p:nvPr/>
          </p:nvSpPr>
          <p:spPr>
            <a:xfrm>
              <a:off x="0" y="0"/>
              <a:ext cx="18342102" cy="25933908"/>
            </a:xfrm>
            <a:custGeom>
              <a:avLst/>
              <a:gdLst/>
              <a:ahLst/>
              <a:cxnLst/>
              <a:rect l="l" t="t" r="r" b="b"/>
              <a:pathLst>
                <a:path w="18342102" h="25933908">
                  <a:moveTo>
                    <a:pt x="7292721" y="0"/>
                  </a:moveTo>
                  <a:lnTo>
                    <a:pt x="0" y="12812141"/>
                  </a:lnTo>
                  <a:lnTo>
                    <a:pt x="7670546" y="25933908"/>
                  </a:lnTo>
                  <a:lnTo>
                    <a:pt x="18342102" y="25933908"/>
                  </a:lnTo>
                  <a:lnTo>
                    <a:pt x="18342102" y="0"/>
                  </a:lnTo>
                  <a:close/>
                </a:path>
              </a:pathLst>
            </a:custGeom>
            <a:blipFill>
              <a:blip r:embed="rId2"/>
              <a:stretch>
                <a:fillRect l="-55989" r="-55989"/>
              </a:stretch>
            </a:blipFill>
          </p:spPr>
        </p:sp>
      </p:grpSp>
      <p:grpSp>
        <p:nvGrpSpPr>
          <p:cNvPr id="10" name="Group 10"/>
          <p:cNvGrpSpPr/>
          <p:nvPr/>
        </p:nvGrpSpPr>
        <p:grpSpPr>
          <a:xfrm rot="7184283">
            <a:off x="8726407" y="841918"/>
            <a:ext cx="10003071" cy="1049840"/>
            <a:chOff x="0" y="0"/>
            <a:chExt cx="3388526" cy="355632"/>
          </a:xfrm>
        </p:grpSpPr>
        <p:sp>
          <p:nvSpPr>
            <p:cNvPr id="11" name="Freeform 11"/>
            <p:cNvSpPr/>
            <p:nvPr/>
          </p:nvSpPr>
          <p:spPr>
            <a:xfrm>
              <a:off x="0" y="0"/>
              <a:ext cx="3388527" cy="355632"/>
            </a:xfrm>
            <a:custGeom>
              <a:avLst/>
              <a:gdLst/>
              <a:ahLst/>
              <a:cxnLst/>
              <a:rect l="l" t="t" r="r" b="b"/>
              <a:pathLst>
                <a:path w="3388527" h="355632">
                  <a:moveTo>
                    <a:pt x="203200" y="0"/>
                  </a:moveTo>
                  <a:lnTo>
                    <a:pt x="3388527" y="0"/>
                  </a:lnTo>
                  <a:lnTo>
                    <a:pt x="3185326" y="355632"/>
                  </a:lnTo>
                  <a:lnTo>
                    <a:pt x="0" y="355632"/>
                  </a:lnTo>
                  <a:lnTo>
                    <a:pt x="203200" y="0"/>
                  </a:lnTo>
                  <a:close/>
                </a:path>
              </a:pathLst>
            </a:custGeom>
            <a:solidFill>
              <a:srgbClr val="C41621"/>
            </a:solidFill>
          </p:spPr>
        </p:sp>
        <p:sp>
          <p:nvSpPr>
            <p:cNvPr id="12" name="TextBox 12"/>
            <p:cNvSpPr txBox="1"/>
            <p:nvPr/>
          </p:nvSpPr>
          <p:spPr>
            <a:xfrm>
              <a:off x="101600" y="-57150"/>
              <a:ext cx="3185326" cy="41278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18450">
            <a:off x="9883168" y="5424606"/>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rot="3583698">
            <a:off x="7111916" y="7606930"/>
            <a:ext cx="12321043" cy="1291012"/>
            <a:chOff x="0" y="0"/>
            <a:chExt cx="3413162" cy="357635"/>
          </a:xfrm>
        </p:grpSpPr>
        <p:sp>
          <p:nvSpPr>
            <p:cNvPr id="15" name="Freeform 15"/>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16" name="TextBox 16"/>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flipH="1">
            <a:off x="-7730654" y="8322633"/>
            <a:ext cx="12550353" cy="2557134"/>
          </a:xfrm>
          <a:custGeom>
            <a:avLst/>
            <a:gdLst/>
            <a:ahLst/>
            <a:cxnLst/>
            <a:rect l="l" t="t" r="r" b="b"/>
            <a:pathLst>
              <a:path w="12550353" h="2557134">
                <a:moveTo>
                  <a:pt x="12550353" y="0"/>
                </a:moveTo>
                <a:lnTo>
                  <a:pt x="0" y="0"/>
                </a:lnTo>
                <a:lnTo>
                  <a:pt x="0" y="2557134"/>
                </a:lnTo>
                <a:lnTo>
                  <a:pt x="12550353" y="2557134"/>
                </a:lnTo>
                <a:lnTo>
                  <a:pt x="125503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37543" y="2037917"/>
            <a:ext cx="9181543" cy="7558677"/>
          </a:xfrm>
          <a:prstGeom prst="rect">
            <a:avLst/>
          </a:prstGeom>
        </p:spPr>
        <p:txBody>
          <a:bodyPr lIns="0" tIns="0" rIns="0" bIns="0" rtlCol="0" anchor="t">
            <a:spAutoFit/>
          </a:bodyPr>
          <a:lstStyle/>
          <a:p>
            <a:pPr marL="842010" lvl="1" indent="-421005">
              <a:lnSpc>
                <a:spcPts val="5459"/>
              </a:lnSpc>
              <a:buFont typeface="Arial"/>
              <a:buChar char="•"/>
            </a:pPr>
            <a:r>
              <a:rPr lang="en-US" sz="3900" dirty="0">
                <a:solidFill>
                  <a:srgbClr val="000000"/>
                </a:solidFill>
                <a:latin typeface="Poppins Bold"/>
              </a:rPr>
              <a:t>Heart-Attack: Sudden blockage of blood flow to the heart muscle.</a:t>
            </a:r>
          </a:p>
          <a:p>
            <a:pPr>
              <a:lnSpc>
                <a:spcPts val="5459"/>
              </a:lnSpc>
            </a:pPr>
            <a:endParaRPr lang="en-US" sz="3900" dirty="0">
              <a:solidFill>
                <a:srgbClr val="000000"/>
              </a:solidFill>
              <a:latin typeface="Poppins Bold"/>
            </a:endParaRPr>
          </a:p>
          <a:p>
            <a:pPr marL="842010" lvl="1" indent="-421005">
              <a:lnSpc>
                <a:spcPts val="5459"/>
              </a:lnSpc>
              <a:buFont typeface="Arial"/>
              <a:buChar char="•"/>
            </a:pPr>
            <a:r>
              <a:rPr lang="en-US" sz="3900" dirty="0">
                <a:solidFill>
                  <a:srgbClr val="000000"/>
                </a:solidFill>
                <a:latin typeface="Poppins Bold"/>
              </a:rPr>
              <a:t>Leading cause of Deaths in Washington after cancer.</a:t>
            </a:r>
          </a:p>
          <a:p>
            <a:pPr>
              <a:lnSpc>
                <a:spcPts val="5459"/>
              </a:lnSpc>
            </a:pPr>
            <a:endParaRPr lang="en-US" sz="3900" dirty="0">
              <a:solidFill>
                <a:srgbClr val="000000"/>
              </a:solidFill>
              <a:latin typeface="Poppins Bold"/>
            </a:endParaRPr>
          </a:p>
          <a:p>
            <a:pPr marL="842010" lvl="1" indent="-421005">
              <a:lnSpc>
                <a:spcPts val="5459"/>
              </a:lnSpc>
              <a:buFont typeface="Arial"/>
              <a:buChar char="•"/>
            </a:pPr>
            <a:r>
              <a:rPr lang="en-US" sz="3900" dirty="0">
                <a:solidFill>
                  <a:srgbClr val="000000"/>
                </a:solidFill>
                <a:latin typeface="Poppins Bold"/>
              </a:rPr>
              <a:t>Approximately 11,500 people lose their lives and millions of dollars are spent in treatment.</a:t>
            </a:r>
          </a:p>
          <a:p>
            <a:pPr>
              <a:lnSpc>
                <a:spcPts val="5459"/>
              </a:lnSpc>
            </a:pPr>
            <a:endParaRPr lang="en-US" sz="3900" dirty="0">
              <a:solidFill>
                <a:srgbClr val="000000"/>
              </a:solidFill>
              <a:latin typeface="Poppins Bold"/>
            </a:endParaRPr>
          </a:p>
        </p:txBody>
      </p:sp>
      <p:sp>
        <p:nvSpPr>
          <p:cNvPr id="19" name="TextBox 19"/>
          <p:cNvSpPr txBox="1"/>
          <p:nvPr/>
        </p:nvSpPr>
        <p:spPr>
          <a:xfrm>
            <a:off x="3048000" y="255016"/>
            <a:ext cx="8239951" cy="156644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Heart Attack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977" y="154523"/>
            <a:ext cx="4863273" cy="262412"/>
          </a:xfrm>
          <a:prstGeom prst="rect">
            <a:avLst/>
          </a:prstGeom>
        </p:spPr>
        <p:txBody>
          <a:bodyPr lIns="0" tIns="0" rIns="0" bIns="0" rtlCol="0" anchor="t">
            <a:spAutoFit/>
          </a:bodyPr>
          <a:lstStyle/>
          <a:p>
            <a:pPr>
              <a:lnSpc>
                <a:spcPts val="1953"/>
              </a:lnSpc>
            </a:pPr>
            <a:endParaRPr/>
          </a:p>
        </p:txBody>
      </p:sp>
      <p:sp>
        <p:nvSpPr>
          <p:cNvPr id="3" name="TextBox 3"/>
          <p:cNvSpPr txBox="1"/>
          <p:nvPr/>
        </p:nvSpPr>
        <p:spPr>
          <a:xfrm>
            <a:off x="210037" y="3419283"/>
            <a:ext cx="14152389" cy="3703600"/>
          </a:xfrm>
          <a:prstGeom prst="rect">
            <a:avLst/>
          </a:prstGeom>
        </p:spPr>
        <p:txBody>
          <a:bodyPr lIns="0" tIns="0" rIns="0" bIns="0" rtlCol="0" anchor="t">
            <a:spAutoFit/>
          </a:bodyPr>
          <a:lstStyle/>
          <a:p>
            <a:pPr marL="1142792" lvl="1" indent="-571396">
              <a:lnSpc>
                <a:spcPts val="7410"/>
              </a:lnSpc>
              <a:buFont typeface="Arial"/>
              <a:buChar char="•"/>
            </a:pPr>
            <a:r>
              <a:rPr lang="en-US" sz="5293">
                <a:solidFill>
                  <a:srgbClr val="000000"/>
                </a:solidFill>
                <a:latin typeface="Canva Sans Bold"/>
              </a:rPr>
              <a:t>Age</a:t>
            </a:r>
          </a:p>
          <a:p>
            <a:pPr marL="1142792" lvl="1" indent="-571396">
              <a:lnSpc>
                <a:spcPts val="7410"/>
              </a:lnSpc>
              <a:buFont typeface="Arial"/>
              <a:buChar char="•"/>
            </a:pPr>
            <a:r>
              <a:rPr lang="en-US" sz="5293">
                <a:solidFill>
                  <a:srgbClr val="000000"/>
                </a:solidFill>
                <a:latin typeface="Canva Sans Bold"/>
              </a:rPr>
              <a:t>Gender</a:t>
            </a:r>
          </a:p>
          <a:p>
            <a:pPr marL="1142792" lvl="1" indent="-571396">
              <a:lnSpc>
                <a:spcPts val="7410"/>
              </a:lnSpc>
              <a:buFont typeface="Arial"/>
              <a:buChar char="•"/>
            </a:pPr>
            <a:r>
              <a:rPr lang="en-US" sz="5293">
                <a:solidFill>
                  <a:srgbClr val="000000"/>
                </a:solidFill>
                <a:latin typeface="Canva Sans Bold"/>
              </a:rPr>
              <a:t>Family History</a:t>
            </a:r>
          </a:p>
          <a:p>
            <a:pPr marL="1142792" lvl="1" indent="-571396">
              <a:lnSpc>
                <a:spcPts val="7410"/>
              </a:lnSpc>
              <a:buFont typeface="Arial"/>
              <a:buChar char="•"/>
            </a:pPr>
            <a:r>
              <a:rPr lang="en-US" sz="5293">
                <a:solidFill>
                  <a:srgbClr val="000000"/>
                </a:solidFill>
                <a:latin typeface="Canva Sans Bold"/>
              </a:rPr>
              <a:t>Genetics</a:t>
            </a:r>
          </a:p>
        </p:txBody>
      </p:sp>
      <p:grpSp>
        <p:nvGrpSpPr>
          <p:cNvPr id="4" name="Group 4"/>
          <p:cNvGrpSpPr/>
          <p:nvPr/>
        </p:nvGrpSpPr>
        <p:grpSpPr>
          <a:xfrm>
            <a:off x="4833554" y="0"/>
            <a:ext cx="8265223" cy="2098478"/>
            <a:chOff x="0" y="0"/>
            <a:chExt cx="1600677" cy="406400"/>
          </a:xfrm>
        </p:grpSpPr>
        <p:sp>
          <p:nvSpPr>
            <p:cNvPr id="5" name="Freeform 5"/>
            <p:cNvSpPr/>
            <p:nvPr/>
          </p:nvSpPr>
          <p:spPr>
            <a:xfrm>
              <a:off x="0" y="0"/>
              <a:ext cx="1600677" cy="406400"/>
            </a:xfrm>
            <a:custGeom>
              <a:avLst/>
              <a:gdLst/>
              <a:ahLst/>
              <a:cxnLst/>
              <a:rect l="l" t="t" r="r" b="b"/>
              <a:pathLst>
                <a:path w="1600677" h="406400">
                  <a:moveTo>
                    <a:pt x="1600677" y="0"/>
                  </a:moveTo>
                  <a:lnTo>
                    <a:pt x="0" y="0"/>
                  </a:lnTo>
                  <a:lnTo>
                    <a:pt x="101600" y="203200"/>
                  </a:lnTo>
                  <a:lnTo>
                    <a:pt x="0" y="406400"/>
                  </a:lnTo>
                  <a:lnTo>
                    <a:pt x="1600677" y="406400"/>
                  </a:lnTo>
                  <a:lnTo>
                    <a:pt x="1499077" y="203200"/>
                  </a:lnTo>
                  <a:lnTo>
                    <a:pt x="1600677" y="0"/>
                  </a:lnTo>
                  <a:close/>
                </a:path>
              </a:pathLst>
            </a:custGeom>
            <a:solidFill>
              <a:srgbClr val="292929"/>
            </a:solidFill>
          </p:spPr>
        </p:sp>
        <p:sp>
          <p:nvSpPr>
            <p:cNvPr id="6" name="TextBox 6"/>
            <p:cNvSpPr txBox="1"/>
            <p:nvPr/>
          </p:nvSpPr>
          <p:spPr>
            <a:xfrm>
              <a:off x="88900" y="-114300"/>
              <a:ext cx="1422877" cy="520700"/>
            </a:xfrm>
            <a:prstGeom prst="rect">
              <a:avLst/>
            </a:prstGeom>
          </p:spPr>
          <p:txBody>
            <a:bodyPr lIns="50800" tIns="50800" rIns="50800" bIns="50800" rtlCol="0" anchor="ctr"/>
            <a:lstStyle/>
            <a:p>
              <a:pPr algn="ctr">
                <a:lnSpc>
                  <a:spcPts val="5879"/>
                </a:lnSpc>
              </a:pPr>
              <a:r>
                <a:rPr lang="en-US" sz="4199" u="sng">
                  <a:solidFill>
                    <a:srgbClr val="FFFFFF"/>
                  </a:solidFill>
                  <a:latin typeface="Poppins Bold"/>
                </a:rPr>
                <a:t>Non-Modifiable Risk Factors: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49869"/>
            <a:ext cx="17259300" cy="9172671"/>
          </a:xfrm>
          <a:prstGeom prst="rect">
            <a:avLst/>
          </a:prstGeom>
        </p:spPr>
        <p:txBody>
          <a:bodyPr lIns="0" tIns="0" rIns="0" bIns="0" rtlCol="0" anchor="t">
            <a:spAutoFit/>
          </a:bodyPr>
          <a:lstStyle/>
          <a:p>
            <a:pPr>
              <a:lnSpc>
                <a:spcPts val="5193"/>
              </a:lnSpc>
            </a:pPr>
            <a:endParaRPr/>
          </a:p>
          <a:p>
            <a:pPr marL="800944" lvl="1" indent="-400472">
              <a:lnSpc>
                <a:spcPts val="5193"/>
              </a:lnSpc>
              <a:buFont typeface="Arial"/>
              <a:buChar char="•"/>
            </a:pPr>
            <a:r>
              <a:rPr lang="en-US" sz="3709">
                <a:solidFill>
                  <a:srgbClr val="000000"/>
                </a:solidFill>
                <a:latin typeface="Canva Sans Bold"/>
              </a:rPr>
              <a:t>High Blood Pressure (Hypertension)</a:t>
            </a:r>
          </a:p>
          <a:p>
            <a:pPr marL="800944" lvl="1" indent="-400472">
              <a:lnSpc>
                <a:spcPts val="5193"/>
              </a:lnSpc>
              <a:buFont typeface="Arial"/>
              <a:buChar char="•"/>
            </a:pPr>
            <a:r>
              <a:rPr lang="en-US" sz="3709">
                <a:solidFill>
                  <a:srgbClr val="000000"/>
                </a:solidFill>
                <a:latin typeface="Canva Sans Bold"/>
              </a:rPr>
              <a:t>High Cholesterol</a:t>
            </a:r>
          </a:p>
          <a:p>
            <a:pPr marL="800944" lvl="1" indent="-400472">
              <a:lnSpc>
                <a:spcPts val="5193"/>
              </a:lnSpc>
              <a:buFont typeface="Arial"/>
              <a:buChar char="•"/>
            </a:pPr>
            <a:r>
              <a:rPr lang="en-US" sz="3709">
                <a:solidFill>
                  <a:srgbClr val="000000"/>
                </a:solidFill>
                <a:latin typeface="Canva Sans Bold"/>
              </a:rPr>
              <a:t>Smoking</a:t>
            </a:r>
          </a:p>
          <a:p>
            <a:pPr marL="800944" lvl="1" indent="-400472">
              <a:lnSpc>
                <a:spcPts val="5193"/>
              </a:lnSpc>
              <a:buFont typeface="Arial"/>
              <a:buChar char="•"/>
            </a:pPr>
            <a:r>
              <a:rPr lang="en-US" sz="3709">
                <a:solidFill>
                  <a:srgbClr val="000000"/>
                </a:solidFill>
                <a:latin typeface="Canva Sans Bold"/>
              </a:rPr>
              <a:t>Diabetes</a:t>
            </a:r>
          </a:p>
          <a:p>
            <a:pPr marL="800944" lvl="1" indent="-400472">
              <a:lnSpc>
                <a:spcPts val="5193"/>
              </a:lnSpc>
              <a:buFont typeface="Arial"/>
              <a:buChar char="•"/>
            </a:pPr>
            <a:r>
              <a:rPr lang="en-US" sz="3709">
                <a:solidFill>
                  <a:srgbClr val="000000"/>
                </a:solidFill>
                <a:latin typeface="Canva Sans Bold"/>
              </a:rPr>
              <a:t>Obesity</a:t>
            </a:r>
          </a:p>
          <a:p>
            <a:pPr marL="800944" lvl="1" indent="-400472">
              <a:lnSpc>
                <a:spcPts val="5193"/>
              </a:lnSpc>
              <a:buFont typeface="Arial"/>
              <a:buChar char="•"/>
            </a:pPr>
            <a:r>
              <a:rPr lang="en-US" sz="3709">
                <a:solidFill>
                  <a:srgbClr val="000000"/>
                </a:solidFill>
                <a:latin typeface="Canva Sans Bold"/>
              </a:rPr>
              <a:t>Physical Inactivity</a:t>
            </a:r>
          </a:p>
          <a:p>
            <a:pPr marL="800944" lvl="1" indent="-400472">
              <a:lnSpc>
                <a:spcPts val="5193"/>
              </a:lnSpc>
              <a:buFont typeface="Arial"/>
              <a:buChar char="•"/>
            </a:pPr>
            <a:r>
              <a:rPr lang="en-US" sz="3709">
                <a:solidFill>
                  <a:srgbClr val="000000"/>
                </a:solidFill>
                <a:latin typeface="Canva Sans Bold"/>
              </a:rPr>
              <a:t>Unhealthy Diet</a:t>
            </a:r>
          </a:p>
          <a:p>
            <a:pPr marL="800944" lvl="1" indent="-400472">
              <a:lnSpc>
                <a:spcPts val="5193"/>
              </a:lnSpc>
              <a:buFont typeface="Arial"/>
              <a:buChar char="•"/>
            </a:pPr>
            <a:r>
              <a:rPr lang="en-US" sz="3709">
                <a:solidFill>
                  <a:srgbClr val="000000"/>
                </a:solidFill>
                <a:latin typeface="Canva Sans Bold"/>
              </a:rPr>
              <a:t>Stress</a:t>
            </a:r>
          </a:p>
          <a:p>
            <a:pPr marL="800944" lvl="1" indent="-400472">
              <a:lnSpc>
                <a:spcPts val="5193"/>
              </a:lnSpc>
              <a:buFont typeface="Arial"/>
              <a:buChar char="•"/>
            </a:pPr>
            <a:r>
              <a:rPr lang="en-US" sz="3709">
                <a:solidFill>
                  <a:srgbClr val="000000"/>
                </a:solidFill>
                <a:latin typeface="Canva Sans Bold"/>
              </a:rPr>
              <a:t>Excessive Alcohol Consumption</a:t>
            </a:r>
          </a:p>
          <a:p>
            <a:pPr marL="800944" lvl="1" indent="-400472">
              <a:lnSpc>
                <a:spcPts val="5193"/>
              </a:lnSpc>
              <a:buFont typeface="Arial"/>
              <a:buChar char="•"/>
            </a:pPr>
            <a:r>
              <a:rPr lang="en-US" sz="3709">
                <a:solidFill>
                  <a:srgbClr val="000000"/>
                </a:solidFill>
                <a:latin typeface="Canva Sans Bold"/>
              </a:rPr>
              <a:t>Sleep Apnea</a:t>
            </a:r>
          </a:p>
          <a:p>
            <a:pPr marL="800944" lvl="1" indent="-400472">
              <a:lnSpc>
                <a:spcPts val="5193"/>
              </a:lnSpc>
              <a:buFont typeface="Arial"/>
              <a:buChar char="•"/>
            </a:pPr>
            <a:r>
              <a:rPr lang="en-US" sz="3709">
                <a:solidFill>
                  <a:srgbClr val="000000"/>
                </a:solidFill>
                <a:latin typeface="Canva Sans Bold"/>
              </a:rPr>
              <a:t>Drug Abuse</a:t>
            </a:r>
          </a:p>
          <a:p>
            <a:pPr marL="800944" lvl="1" indent="-400472">
              <a:lnSpc>
                <a:spcPts val="5193"/>
              </a:lnSpc>
              <a:buFont typeface="Arial"/>
              <a:buChar char="•"/>
            </a:pPr>
            <a:r>
              <a:rPr lang="en-US" sz="3709">
                <a:solidFill>
                  <a:srgbClr val="000000"/>
                </a:solidFill>
                <a:latin typeface="Canva Sans Bold"/>
              </a:rPr>
              <a:t>Inflammation</a:t>
            </a:r>
          </a:p>
          <a:p>
            <a:pPr>
              <a:lnSpc>
                <a:spcPts val="5193"/>
              </a:lnSpc>
            </a:pPr>
            <a:endParaRPr lang="en-US" sz="3709">
              <a:solidFill>
                <a:srgbClr val="000000"/>
              </a:solidFill>
              <a:latin typeface="Canva Sans Bold"/>
            </a:endParaRPr>
          </a:p>
        </p:txBody>
      </p:sp>
      <p:grpSp>
        <p:nvGrpSpPr>
          <p:cNvPr id="3" name="Group 3"/>
          <p:cNvGrpSpPr/>
          <p:nvPr/>
        </p:nvGrpSpPr>
        <p:grpSpPr>
          <a:xfrm>
            <a:off x="4833554" y="0"/>
            <a:ext cx="8265223" cy="2098478"/>
            <a:chOff x="0" y="0"/>
            <a:chExt cx="1600677" cy="406400"/>
          </a:xfrm>
        </p:grpSpPr>
        <p:sp>
          <p:nvSpPr>
            <p:cNvPr id="4" name="Freeform 4"/>
            <p:cNvSpPr/>
            <p:nvPr/>
          </p:nvSpPr>
          <p:spPr>
            <a:xfrm>
              <a:off x="0" y="0"/>
              <a:ext cx="1600677" cy="406400"/>
            </a:xfrm>
            <a:custGeom>
              <a:avLst/>
              <a:gdLst/>
              <a:ahLst/>
              <a:cxnLst/>
              <a:rect l="l" t="t" r="r" b="b"/>
              <a:pathLst>
                <a:path w="1600677" h="406400">
                  <a:moveTo>
                    <a:pt x="1600677" y="0"/>
                  </a:moveTo>
                  <a:lnTo>
                    <a:pt x="0" y="0"/>
                  </a:lnTo>
                  <a:lnTo>
                    <a:pt x="101600" y="203200"/>
                  </a:lnTo>
                  <a:lnTo>
                    <a:pt x="0" y="406400"/>
                  </a:lnTo>
                  <a:lnTo>
                    <a:pt x="1600677" y="406400"/>
                  </a:lnTo>
                  <a:lnTo>
                    <a:pt x="1499077" y="203200"/>
                  </a:lnTo>
                  <a:lnTo>
                    <a:pt x="1600677" y="0"/>
                  </a:lnTo>
                  <a:close/>
                </a:path>
              </a:pathLst>
            </a:custGeom>
            <a:solidFill>
              <a:srgbClr val="292929"/>
            </a:solidFill>
          </p:spPr>
        </p:sp>
        <p:sp>
          <p:nvSpPr>
            <p:cNvPr id="5" name="TextBox 5"/>
            <p:cNvSpPr txBox="1"/>
            <p:nvPr/>
          </p:nvSpPr>
          <p:spPr>
            <a:xfrm>
              <a:off x="88900" y="-114300"/>
              <a:ext cx="1422877" cy="520700"/>
            </a:xfrm>
            <a:prstGeom prst="rect">
              <a:avLst/>
            </a:prstGeom>
          </p:spPr>
          <p:txBody>
            <a:bodyPr lIns="50800" tIns="50800" rIns="50800" bIns="50800" rtlCol="0" anchor="ctr"/>
            <a:lstStyle/>
            <a:p>
              <a:pPr algn="ctr">
                <a:lnSpc>
                  <a:spcPts val="5879"/>
                </a:lnSpc>
              </a:pPr>
              <a:r>
                <a:rPr lang="en-US" sz="4199" u="sng">
                  <a:solidFill>
                    <a:srgbClr val="FFFFFF"/>
                  </a:solidFill>
                  <a:latin typeface="Poppins Bold"/>
                </a:rPr>
                <a:t>Modifiable Risk Factors:</a:t>
              </a:r>
            </a:p>
          </p:txBody>
        </p:sp>
      </p:gr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8999"/>
            </a:blip>
            <a:stretch>
              <a:fillRect l="-8413" r="-8413"/>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49377" y="-5561301"/>
            <a:ext cx="8754054" cy="6883363"/>
            <a:chOff x="0" y="0"/>
            <a:chExt cx="11672072" cy="9177817"/>
          </a:xfrm>
        </p:grpSpPr>
        <p:grpSp>
          <p:nvGrpSpPr>
            <p:cNvPr id="3" name="Group 3"/>
            <p:cNvGrpSpPr/>
            <p:nvPr/>
          </p:nvGrpSpPr>
          <p:grpSpPr>
            <a:xfrm>
              <a:off x="0" y="0"/>
              <a:ext cx="11672072" cy="8267056"/>
              <a:chOff x="0" y="0"/>
              <a:chExt cx="986197" cy="698500"/>
            </a:xfrm>
          </p:grpSpPr>
          <p:sp>
            <p:nvSpPr>
              <p:cNvPr id="4" name="Freeform 4"/>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5" name="TextBox 5"/>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83698">
              <a:off x="1518269" y="7019225"/>
              <a:ext cx="3382659" cy="927975"/>
              <a:chOff x="0" y="0"/>
              <a:chExt cx="1466183" cy="402222"/>
            </a:xfrm>
          </p:grpSpPr>
          <p:sp>
            <p:nvSpPr>
              <p:cNvPr id="7" name="Freeform 7"/>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8" name="TextBox 8"/>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3389645" y="-4998219"/>
            <a:ext cx="8189400" cy="6352750"/>
            <a:chOff x="0" y="0"/>
            <a:chExt cx="10919201" cy="8470333"/>
          </a:xfrm>
        </p:grpSpPr>
        <p:grpSp>
          <p:nvGrpSpPr>
            <p:cNvPr id="10" name="Group 10"/>
            <p:cNvGrpSpPr/>
            <p:nvPr/>
          </p:nvGrpSpPr>
          <p:grpSpPr>
            <a:xfrm>
              <a:off x="0" y="0"/>
              <a:ext cx="10919201" cy="7503363"/>
              <a:chOff x="0" y="0"/>
              <a:chExt cx="1016486" cy="698500"/>
            </a:xfrm>
          </p:grpSpPr>
          <p:sp>
            <p:nvSpPr>
              <p:cNvPr id="11" name="Freeform 11"/>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2" name="TextBox 12"/>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214857">
              <a:off x="6318188" y="6525369"/>
              <a:ext cx="2861124" cy="943201"/>
              <a:chOff x="0" y="0"/>
              <a:chExt cx="1083450" cy="357171"/>
            </a:xfrm>
          </p:grpSpPr>
          <p:sp>
            <p:nvSpPr>
              <p:cNvPr id="14" name="Freeform 14"/>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15" name="TextBox 15"/>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grpSp>
      <p:sp>
        <p:nvSpPr>
          <p:cNvPr id="16" name="Freeform 16"/>
          <p:cNvSpPr/>
          <p:nvPr/>
        </p:nvSpPr>
        <p:spPr>
          <a:xfrm>
            <a:off x="4799755" y="788442"/>
            <a:ext cx="8072104" cy="9430206"/>
          </a:xfrm>
          <a:custGeom>
            <a:avLst/>
            <a:gdLst/>
            <a:ahLst/>
            <a:cxnLst/>
            <a:rect l="l" t="t" r="r" b="b"/>
            <a:pathLst>
              <a:path w="8072104" h="9430206">
                <a:moveTo>
                  <a:pt x="0" y="0"/>
                </a:moveTo>
                <a:lnTo>
                  <a:pt x="8072104" y="0"/>
                </a:lnTo>
                <a:lnTo>
                  <a:pt x="8072104" y="9430206"/>
                </a:lnTo>
                <a:lnTo>
                  <a:pt x="0" y="9430206"/>
                </a:lnTo>
                <a:lnTo>
                  <a:pt x="0" y="0"/>
                </a:lnTo>
                <a:close/>
              </a:path>
            </a:pathLst>
          </a:custGeom>
          <a:blipFill>
            <a:blip r:embed="rId2"/>
            <a:stretch>
              <a:fillRect/>
            </a:stretch>
          </a:blipFill>
        </p:spPr>
      </p:sp>
      <p:sp>
        <p:nvSpPr>
          <p:cNvPr id="17" name="TextBox 17"/>
          <p:cNvSpPr txBox="1"/>
          <p:nvPr/>
        </p:nvSpPr>
        <p:spPr>
          <a:xfrm>
            <a:off x="5194401" y="93249"/>
            <a:ext cx="7732579" cy="695193"/>
          </a:xfrm>
          <a:prstGeom prst="rect">
            <a:avLst/>
          </a:prstGeom>
        </p:spPr>
        <p:txBody>
          <a:bodyPr lIns="0" tIns="0" rIns="0" bIns="0" rtlCol="0" anchor="t">
            <a:spAutoFit/>
          </a:bodyPr>
          <a:lstStyle/>
          <a:p>
            <a:pPr algn="ctr">
              <a:lnSpc>
                <a:spcPts val="5174"/>
              </a:lnSpc>
            </a:pPr>
            <a:r>
              <a:rPr lang="en-US" sz="4499">
                <a:solidFill>
                  <a:srgbClr val="000000"/>
                </a:solidFill>
                <a:latin typeface="Poppins Bold"/>
              </a:rPr>
              <a:t>Logistics Regression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63285" y="2024551"/>
            <a:ext cx="16424715" cy="6448846"/>
          </a:xfrm>
          <a:prstGeom prst="rect">
            <a:avLst/>
          </a:prstGeom>
        </p:spPr>
        <p:txBody>
          <a:bodyPr lIns="0" tIns="0" rIns="0" bIns="0" rtlCol="0" anchor="t">
            <a:spAutoFit/>
          </a:bodyPr>
          <a:lstStyle/>
          <a:p>
            <a:pPr>
              <a:lnSpc>
                <a:spcPts val="3603"/>
              </a:lnSpc>
            </a:pPr>
            <a:r>
              <a:rPr lang="en-US" sz="2573">
                <a:solidFill>
                  <a:srgbClr val="000000"/>
                </a:solidFill>
                <a:latin typeface="Canva Sans Bold"/>
              </a:rPr>
              <a:t> Gender: The male will have 0.83 units greater log odds for heart attack than the female,  while holding the other variables in the model fixed. OR the males have 2.3 times higher odds of heart attack than females.</a:t>
            </a:r>
          </a:p>
          <a:p>
            <a:pPr>
              <a:lnSpc>
                <a:spcPts val="3603"/>
              </a:lnSpc>
            </a:pPr>
            <a:endParaRPr lang="en-US" sz="2573">
              <a:solidFill>
                <a:srgbClr val="000000"/>
              </a:solidFill>
              <a:latin typeface="Canva Sans Bold"/>
            </a:endParaRPr>
          </a:p>
          <a:p>
            <a:pPr>
              <a:lnSpc>
                <a:spcPts val="1241"/>
              </a:lnSpc>
            </a:pPr>
            <a:r>
              <a:rPr lang="en-US" sz="887">
                <a:solidFill>
                  <a:srgbClr val="000000"/>
                </a:solidFill>
                <a:latin typeface="Canva Sans Bold"/>
              </a:rPr>
              <a:t> </a:t>
            </a:r>
          </a:p>
          <a:p>
            <a:pPr>
              <a:lnSpc>
                <a:spcPts val="3603"/>
              </a:lnSpc>
            </a:pPr>
            <a:r>
              <a:rPr lang="en-US" sz="2573">
                <a:solidFill>
                  <a:srgbClr val="000000"/>
                </a:solidFill>
                <a:latin typeface="Canva Sans Bold"/>
              </a:rPr>
              <a:t> Physical_Activity: The Physically Active people will have 0.4847 units less log odds for heart attack than the Physically Inactive ones OR the physically active people will have 0.61 times lower odds of heart attack.</a:t>
            </a:r>
          </a:p>
          <a:p>
            <a:pPr>
              <a:lnSpc>
                <a:spcPts val="3603"/>
              </a:lnSpc>
            </a:pPr>
            <a:r>
              <a:rPr lang="en-US" sz="2573">
                <a:solidFill>
                  <a:srgbClr val="000000"/>
                </a:solidFill>
                <a:latin typeface="Canva Sans Bold"/>
              </a:rPr>
              <a:t> </a:t>
            </a:r>
          </a:p>
          <a:p>
            <a:pPr>
              <a:lnSpc>
                <a:spcPts val="3603"/>
              </a:lnSpc>
            </a:pPr>
            <a:r>
              <a:rPr lang="en-US" sz="2573">
                <a:solidFill>
                  <a:srgbClr val="000000"/>
                </a:solidFill>
                <a:latin typeface="Canva Sans Bold"/>
              </a:rPr>
              <a:t> Obesity: The overweight people have 0.1953 units greater log odds for heart attack than normal people OR the overweight people have 1.21 times higher odds of heart attack.</a:t>
            </a:r>
          </a:p>
          <a:p>
            <a:pPr>
              <a:lnSpc>
                <a:spcPts val="3603"/>
              </a:lnSpc>
            </a:pPr>
            <a:r>
              <a:rPr lang="en-US" sz="2573">
                <a:solidFill>
                  <a:srgbClr val="000000"/>
                </a:solidFill>
                <a:latin typeface="Canva Sans Bold"/>
              </a:rPr>
              <a:t> </a:t>
            </a:r>
          </a:p>
          <a:p>
            <a:pPr>
              <a:lnSpc>
                <a:spcPts val="3603"/>
              </a:lnSpc>
            </a:pPr>
            <a:r>
              <a:rPr lang="en-US" sz="2573">
                <a:solidFill>
                  <a:srgbClr val="000000"/>
                </a:solidFill>
                <a:latin typeface="Canva Sans Bold"/>
              </a:rPr>
              <a:t> Diabetes:The diabetic people have 0.7535 greater log odds for heart attack OR the diabetic people have 2.12 times higher odds of heart attack.</a:t>
            </a:r>
          </a:p>
          <a:p>
            <a:pPr>
              <a:lnSpc>
                <a:spcPts val="3603"/>
              </a:lnSpc>
            </a:pPr>
            <a:r>
              <a:rPr lang="en-US" sz="2573">
                <a:solidFill>
                  <a:srgbClr val="000000"/>
                </a:solidFill>
                <a:latin typeface="Canva Sans Bold"/>
              </a:rPr>
              <a:t> </a:t>
            </a:r>
          </a:p>
        </p:txBody>
      </p:sp>
      <p:grpSp>
        <p:nvGrpSpPr>
          <p:cNvPr id="3" name="Group 3"/>
          <p:cNvGrpSpPr/>
          <p:nvPr/>
        </p:nvGrpSpPr>
        <p:grpSpPr>
          <a:xfrm>
            <a:off x="543993" y="5729691"/>
            <a:ext cx="969414" cy="833090"/>
            <a:chOff x="0" y="0"/>
            <a:chExt cx="1292552" cy="1110787"/>
          </a:xfrm>
        </p:grpSpPr>
        <p:grpSp>
          <p:nvGrpSpPr>
            <p:cNvPr id="4" name="Group 4"/>
            <p:cNvGrpSpPr/>
            <p:nvPr/>
          </p:nvGrpSpPr>
          <p:grpSpPr>
            <a:xfrm>
              <a:off x="0" y="0"/>
              <a:ext cx="1292552" cy="1110787"/>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543993" y="2081701"/>
            <a:ext cx="969414" cy="833090"/>
            <a:chOff x="0" y="0"/>
            <a:chExt cx="1292552" cy="1110787"/>
          </a:xfrm>
        </p:grpSpPr>
        <p:grpSp>
          <p:nvGrpSpPr>
            <p:cNvPr id="9" name="Group 9"/>
            <p:cNvGrpSpPr/>
            <p:nvPr/>
          </p:nvGrpSpPr>
          <p:grpSpPr>
            <a:xfrm>
              <a:off x="0" y="0"/>
              <a:ext cx="1292552" cy="111078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3" name="Group 13"/>
          <p:cNvGrpSpPr/>
          <p:nvPr/>
        </p:nvGrpSpPr>
        <p:grpSpPr>
          <a:xfrm>
            <a:off x="543993" y="3906001"/>
            <a:ext cx="969414" cy="833090"/>
            <a:chOff x="0" y="0"/>
            <a:chExt cx="1292552" cy="1110787"/>
          </a:xfrm>
        </p:grpSpPr>
        <p:grpSp>
          <p:nvGrpSpPr>
            <p:cNvPr id="14" name="Group 14"/>
            <p:cNvGrpSpPr/>
            <p:nvPr/>
          </p:nvGrpSpPr>
          <p:grpSpPr>
            <a:xfrm>
              <a:off x="0" y="0"/>
              <a:ext cx="1292552" cy="1110787"/>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16" name="TextBox 1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8" name="Group 18"/>
          <p:cNvGrpSpPr/>
          <p:nvPr/>
        </p:nvGrpSpPr>
        <p:grpSpPr>
          <a:xfrm>
            <a:off x="543993" y="7353886"/>
            <a:ext cx="969414" cy="833090"/>
            <a:chOff x="0" y="0"/>
            <a:chExt cx="1292552" cy="1110787"/>
          </a:xfrm>
        </p:grpSpPr>
        <p:grpSp>
          <p:nvGrpSpPr>
            <p:cNvPr id="19" name="Group 19"/>
            <p:cNvGrpSpPr/>
            <p:nvPr/>
          </p:nvGrpSpPr>
          <p:grpSpPr>
            <a:xfrm>
              <a:off x="0" y="0"/>
              <a:ext cx="1292552" cy="1110787"/>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3" name="TextBox 23"/>
          <p:cNvSpPr txBox="1"/>
          <p:nvPr/>
        </p:nvSpPr>
        <p:spPr>
          <a:xfrm>
            <a:off x="4563703" y="634509"/>
            <a:ext cx="8605200" cy="1295389"/>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rPr>
              <a:t>Interpretation</a:t>
            </a:r>
          </a:p>
        </p:txBody>
      </p:sp>
      <p:grpSp>
        <p:nvGrpSpPr>
          <p:cNvPr id="24" name="Group 24"/>
          <p:cNvGrpSpPr/>
          <p:nvPr/>
        </p:nvGrpSpPr>
        <p:grpSpPr>
          <a:xfrm>
            <a:off x="-3931339" y="-447896"/>
            <a:ext cx="9515388" cy="895792"/>
            <a:chOff x="0" y="0"/>
            <a:chExt cx="3727943" cy="350954"/>
          </a:xfrm>
        </p:grpSpPr>
        <p:sp>
          <p:nvSpPr>
            <p:cNvPr id="25" name="Freeform 25"/>
            <p:cNvSpPr/>
            <p:nvPr/>
          </p:nvSpPr>
          <p:spPr>
            <a:xfrm>
              <a:off x="0" y="0"/>
              <a:ext cx="3727943" cy="350954"/>
            </a:xfrm>
            <a:custGeom>
              <a:avLst/>
              <a:gdLst/>
              <a:ahLst/>
              <a:cxnLst/>
              <a:rect l="l" t="t" r="r" b="b"/>
              <a:pathLst>
                <a:path w="3727943" h="350954">
                  <a:moveTo>
                    <a:pt x="3524743" y="0"/>
                  </a:moveTo>
                  <a:lnTo>
                    <a:pt x="0" y="0"/>
                  </a:lnTo>
                  <a:lnTo>
                    <a:pt x="203200" y="350954"/>
                  </a:lnTo>
                  <a:lnTo>
                    <a:pt x="3727943" y="350954"/>
                  </a:lnTo>
                  <a:lnTo>
                    <a:pt x="3524743" y="0"/>
                  </a:lnTo>
                  <a:close/>
                </a:path>
              </a:pathLst>
            </a:custGeom>
            <a:solidFill>
              <a:srgbClr val="292929"/>
            </a:solidFill>
          </p:spPr>
        </p:sp>
        <p:sp>
          <p:nvSpPr>
            <p:cNvPr id="26" name="TextBox 26"/>
            <p:cNvSpPr txBox="1"/>
            <p:nvPr/>
          </p:nvSpPr>
          <p:spPr>
            <a:xfrm>
              <a:off x="101600" y="-57150"/>
              <a:ext cx="3524743" cy="408104"/>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4822729" y="-447896"/>
            <a:ext cx="15041912" cy="895792"/>
            <a:chOff x="0" y="0"/>
            <a:chExt cx="5893127" cy="350954"/>
          </a:xfrm>
        </p:grpSpPr>
        <p:sp>
          <p:nvSpPr>
            <p:cNvPr id="28" name="Freeform 28"/>
            <p:cNvSpPr/>
            <p:nvPr/>
          </p:nvSpPr>
          <p:spPr>
            <a:xfrm>
              <a:off x="0" y="0"/>
              <a:ext cx="5893127" cy="350954"/>
            </a:xfrm>
            <a:custGeom>
              <a:avLst/>
              <a:gdLst/>
              <a:ahLst/>
              <a:cxnLst/>
              <a:rect l="l" t="t" r="r" b="b"/>
              <a:pathLst>
                <a:path w="5893127" h="350954">
                  <a:moveTo>
                    <a:pt x="5689927" y="0"/>
                  </a:moveTo>
                  <a:lnTo>
                    <a:pt x="0" y="0"/>
                  </a:lnTo>
                  <a:lnTo>
                    <a:pt x="203200" y="350954"/>
                  </a:lnTo>
                  <a:lnTo>
                    <a:pt x="5893127" y="350954"/>
                  </a:lnTo>
                  <a:lnTo>
                    <a:pt x="5689927" y="0"/>
                  </a:lnTo>
                  <a:close/>
                </a:path>
              </a:pathLst>
            </a:custGeom>
            <a:solidFill>
              <a:srgbClr val="C41621"/>
            </a:solidFill>
          </p:spPr>
        </p:sp>
        <p:sp>
          <p:nvSpPr>
            <p:cNvPr id="29" name="TextBox 29"/>
            <p:cNvSpPr txBox="1"/>
            <p:nvPr/>
          </p:nvSpPr>
          <p:spPr>
            <a:xfrm>
              <a:off x="101600" y="-57150"/>
              <a:ext cx="5689927" cy="40810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419225" y="9820951"/>
            <a:ext cx="15041912" cy="895792"/>
            <a:chOff x="0" y="0"/>
            <a:chExt cx="5893127" cy="350954"/>
          </a:xfrm>
        </p:grpSpPr>
        <p:sp>
          <p:nvSpPr>
            <p:cNvPr id="31" name="Freeform 31"/>
            <p:cNvSpPr/>
            <p:nvPr/>
          </p:nvSpPr>
          <p:spPr>
            <a:xfrm>
              <a:off x="0" y="0"/>
              <a:ext cx="5893127" cy="350954"/>
            </a:xfrm>
            <a:custGeom>
              <a:avLst/>
              <a:gdLst/>
              <a:ahLst/>
              <a:cxnLst/>
              <a:rect l="l" t="t" r="r" b="b"/>
              <a:pathLst>
                <a:path w="5893127" h="350954">
                  <a:moveTo>
                    <a:pt x="5689927" y="0"/>
                  </a:moveTo>
                  <a:lnTo>
                    <a:pt x="0" y="0"/>
                  </a:lnTo>
                  <a:lnTo>
                    <a:pt x="203200" y="350954"/>
                  </a:lnTo>
                  <a:lnTo>
                    <a:pt x="5893127" y="350954"/>
                  </a:lnTo>
                  <a:lnTo>
                    <a:pt x="5689927" y="0"/>
                  </a:lnTo>
                  <a:close/>
                </a:path>
              </a:pathLst>
            </a:custGeom>
            <a:solidFill>
              <a:srgbClr val="C41621"/>
            </a:solidFill>
          </p:spPr>
        </p:sp>
        <p:sp>
          <p:nvSpPr>
            <p:cNvPr id="32" name="TextBox 32"/>
            <p:cNvSpPr txBox="1"/>
            <p:nvPr/>
          </p:nvSpPr>
          <p:spPr>
            <a:xfrm>
              <a:off x="101600" y="-57150"/>
              <a:ext cx="5689927" cy="408104"/>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2343685" y="9820951"/>
            <a:ext cx="9515388" cy="1673344"/>
            <a:chOff x="0" y="0"/>
            <a:chExt cx="3727943" cy="655583"/>
          </a:xfrm>
        </p:grpSpPr>
        <p:sp>
          <p:nvSpPr>
            <p:cNvPr id="34" name="Freeform 34"/>
            <p:cNvSpPr/>
            <p:nvPr/>
          </p:nvSpPr>
          <p:spPr>
            <a:xfrm>
              <a:off x="0" y="0"/>
              <a:ext cx="3727943" cy="655583"/>
            </a:xfrm>
            <a:custGeom>
              <a:avLst/>
              <a:gdLst/>
              <a:ahLst/>
              <a:cxnLst/>
              <a:rect l="l" t="t" r="r" b="b"/>
              <a:pathLst>
                <a:path w="3727943" h="655583">
                  <a:moveTo>
                    <a:pt x="3524743" y="0"/>
                  </a:moveTo>
                  <a:lnTo>
                    <a:pt x="0" y="0"/>
                  </a:lnTo>
                  <a:lnTo>
                    <a:pt x="203200" y="655583"/>
                  </a:lnTo>
                  <a:lnTo>
                    <a:pt x="3727943" y="655583"/>
                  </a:lnTo>
                  <a:lnTo>
                    <a:pt x="3524743" y="0"/>
                  </a:lnTo>
                  <a:close/>
                </a:path>
              </a:pathLst>
            </a:custGeom>
            <a:solidFill>
              <a:srgbClr val="292929"/>
            </a:solidFill>
          </p:spPr>
        </p:sp>
        <p:sp>
          <p:nvSpPr>
            <p:cNvPr id="35" name="TextBox 35"/>
            <p:cNvSpPr txBox="1"/>
            <p:nvPr/>
          </p:nvSpPr>
          <p:spPr>
            <a:xfrm>
              <a:off x="101600" y="-57150"/>
              <a:ext cx="3524743" cy="71273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63285" y="2024551"/>
            <a:ext cx="16424715" cy="7606891"/>
          </a:xfrm>
          <a:prstGeom prst="rect">
            <a:avLst/>
          </a:prstGeom>
        </p:spPr>
        <p:txBody>
          <a:bodyPr lIns="0" tIns="0" rIns="0" bIns="0" rtlCol="0" anchor="t">
            <a:spAutoFit/>
          </a:bodyPr>
          <a:lstStyle/>
          <a:p>
            <a:pPr>
              <a:lnSpc>
                <a:spcPts val="4163"/>
              </a:lnSpc>
            </a:pPr>
            <a:r>
              <a:rPr lang="en-US" sz="2973" dirty="0">
                <a:solidFill>
                  <a:srgbClr val="000000"/>
                </a:solidFill>
                <a:latin typeface="Canva Sans Bold"/>
              </a:rPr>
              <a:t> Age: With every increase in age by one year the log odd for heart attack increases by 0.0695 units log odds OR 1.07195 higher odds.</a:t>
            </a:r>
          </a:p>
          <a:p>
            <a:pPr>
              <a:lnSpc>
                <a:spcPts val="4163"/>
              </a:lnSpc>
            </a:pPr>
            <a:r>
              <a:rPr lang="en-US" sz="2973" dirty="0">
                <a:solidFill>
                  <a:srgbClr val="000000"/>
                </a:solidFill>
                <a:latin typeface="Canva Sans Bold"/>
              </a:rPr>
              <a:t> </a:t>
            </a:r>
          </a:p>
          <a:p>
            <a:pPr>
              <a:lnSpc>
                <a:spcPts val="4163"/>
              </a:lnSpc>
            </a:pPr>
            <a:r>
              <a:rPr lang="en-US" sz="2973" dirty="0">
                <a:solidFill>
                  <a:srgbClr val="000000"/>
                </a:solidFill>
                <a:latin typeface="Canva Sans Bold"/>
              </a:rPr>
              <a:t> Arthritis: The people suffering from Arthritis have 0.2216 units more log odds than with the people without Arthritis issue OR 1.24 odds.</a:t>
            </a:r>
          </a:p>
          <a:p>
            <a:pPr>
              <a:lnSpc>
                <a:spcPts val="4163"/>
              </a:lnSpc>
            </a:pPr>
            <a:r>
              <a:rPr lang="en-US" sz="2973" dirty="0">
                <a:solidFill>
                  <a:srgbClr val="000000"/>
                </a:solidFill>
                <a:latin typeface="Canva Sans Bold"/>
              </a:rPr>
              <a:t> </a:t>
            </a:r>
          </a:p>
          <a:p>
            <a:pPr>
              <a:lnSpc>
                <a:spcPts val="4163"/>
              </a:lnSpc>
            </a:pPr>
            <a:r>
              <a:rPr lang="en-US" sz="2973" dirty="0">
                <a:solidFill>
                  <a:srgbClr val="000000"/>
                </a:solidFill>
                <a:latin typeface="Canva Sans Bold"/>
              </a:rPr>
              <a:t> Smoking: The Smokers have 0.3344 units greater log odds for heart attack than the non smokers. OR 1.397 odds</a:t>
            </a:r>
          </a:p>
          <a:p>
            <a:pPr>
              <a:lnSpc>
                <a:spcPts val="5003"/>
              </a:lnSpc>
            </a:pPr>
            <a:r>
              <a:rPr lang="en-US" sz="3573" dirty="0">
                <a:solidFill>
                  <a:srgbClr val="000000"/>
                </a:solidFill>
                <a:latin typeface="Canva Sans Bold"/>
              </a:rPr>
              <a:t> </a:t>
            </a:r>
          </a:p>
          <a:p>
            <a:pPr>
              <a:lnSpc>
                <a:spcPts val="4163"/>
              </a:lnSpc>
            </a:pPr>
            <a:r>
              <a:rPr lang="en-US" sz="2973" dirty="0">
                <a:solidFill>
                  <a:srgbClr val="000000"/>
                </a:solidFill>
                <a:latin typeface="Canva Sans Bold"/>
              </a:rPr>
              <a:t> Alcohol Consumption: The Drinkers have 0.0818 units higher log odds than non-drinkers OR 1.085 odds.</a:t>
            </a:r>
          </a:p>
          <a:p>
            <a:pPr>
              <a:lnSpc>
                <a:spcPts val="4163"/>
              </a:lnSpc>
            </a:pPr>
            <a:r>
              <a:rPr lang="en-US" sz="2973" dirty="0">
                <a:solidFill>
                  <a:srgbClr val="000000"/>
                </a:solidFill>
                <a:latin typeface="Canva Sans Bold"/>
              </a:rPr>
              <a:t> </a:t>
            </a:r>
          </a:p>
          <a:p>
            <a:pPr>
              <a:lnSpc>
                <a:spcPts val="4163"/>
              </a:lnSpc>
            </a:pPr>
            <a:r>
              <a:rPr lang="en-US" sz="2973" dirty="0">
                <a:solidFill>
                  <a:srgbClr val="000000"/>
                </a:solidFill>
                <a:latin typeface="Canva Sans Bold"/>
              </a:rPr>
              <a:t> Stress: The people having Stress have 0.4442 more units log odds than those without stress OR 1.56 odds.</a:t>
            </a:r>
          </a:p>
        </p:txBody>
      </p:sp>
      <p:grpSp>
        <p:nvGrpSpPr>
          <p:cNvPr id="3" name="Group 3"/>
          <p:cNvGrpSpPr/>
          <p:nvPr/>
        </p:nvGrpSpPr>
        <p:grpSpPr>
          <a:xfrm>
            <a:off x="543993" y="5090988"/>
            <a:ext cx="969414" cy="833090"/>
            <a:chOff x="0" y="0"/>
            <a:chExt cx="1292552" cy="1110787"/>
          </a:xfrm>
        </p:grpSpPr>
        <p:grpSp>
          <p:nvGrpSpPr>
            <p:cNvPr id="4" name="Group 4"/>
            <p:cNvGrpSpPr/>
            <p:nvPr/>
          </p:nvGrpSpPr>
          <p:grpSpPr>
            <a:xfrm>
              <a:off x="0" y="0"/>
              <a:ext cx="1292552" cy="1110787"/>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543993" y="2081701"/>
            <a:ext cx="969414" cy="833090"/>
            <a:chOff x="0" y="0"/>
            <a:chExt cx="1292552" cy="1110787"/>
          </a:xfrm>
        </p:grpSpPr>
        <p:grpSp>
          <p:nvGrpSpPr>
            <p:cNvPr id="9" name="Group 9"/>
            <p:cNvGrpSpPr/>
            <p:nvPr/>
          </p:nvGrpSpPr>
          <p:grpSpPr>
            <a:xfrm>
              <a:off x="0" y="0"/>
              <a:ext cx="1292552" cy="111078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3" name="Group 13"/>
          <p:cNvGrpSpPr/>
          <p:nvPr/>
        </p:nvGrpSpPr>
        <p:grpSpPr>
          <a:xfrm>
            <a:off x="571763" y="3378376"/>
            <a:ext cx="969414" cy="833090"/>
            <a:chOff x="0" y="0"/>
            <a:chExt cx="1292552" cy="1110787"/>
          </a:xfrm>
        </p:grpSpPr>
        <p:grpSp>
          <p:nvGrpSpPr>
            <p:cNvPr id="14" name="Group 14"/>
            <p:cNvGrpSpPr/>
            <p:nvPr/>
          </p:nvGrpSpPr>
          <p:grpSpPr>
            <a:xfrm>
              <a:off x="0" y="0"/>
              <a:ext cx="1292552" cy="1110787"/>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16" name="TextBox 1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22169" y="186951"/>
              <a:ext cx="848215" cy="736886"/>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dirty="0"/>
            </a:p>
          </p:txBody>
        </p:sp>
      </p:grpSp>
      <p:grpSp>
        <p:nvGrpSpPr>
          <p:cNvPr id="18" name="Group 18"/>
          <p:cNvGrpSpPr/>
          <p:nvPr/>
        </p:nvGrpSpPr>
        <p:grpSpPr>
          <a:xfrm>
            <a:off x="599532" y="6548565"/>
            <a:ext cx="969414" cy="833090"/>
            <a:chOff x="0" y="0"/>
            <a:chExt cx="1292552" cy="1110787"/>
          </a:xfrm>
        </p:grpSpPr>
        <p:grpSp>
          <p:nvGrpSpPr>
            <p:cNvPr id="19" name="Group 19"/>
            <p:cNvGrpSpPr/>
            <p:nvPr/>
          </p:nvGrpSpPr>
          <p:grpSpPr>
            <a:xfrm>
              <a:off x="0" y="0"/>
              <a:ext cx="1292552" cy="1110787"/>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3" name="TextBox 23"/>
          <p:cNvSpPr txBox="1"/>
          <p:nvPr/>
        </p:nvSpPr>
        <p:spPr>
          <a:xfrm>
            <a:off x="4563703" y="634509"/>
            <a:ext cx="8605200" cy="1295389"/>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rPr>
              <a:t>Interpretation</a:t>
            </a:r>
          </a:p>
        </p:txBody>
      </p:sp>
      <p:grpSp>
        <p:nvGrpSpPr>
          <p:cNvPr id="24" name="Group 24"/>
          <p:cNvGrpSpPr/>
          <p:nvPr/>
        </p:nvGrpSpPr>
        <p:grpSpPr>
          <a:xfrm>
            <a:off x="-3931339" y="-447896"/>
            <a:ext cx="9515388" cy="895792"/>
            <a:chOff x="0" y="0"/>
            <a:chExt cx="3727943" cy="350954"/>
          </a:xfrm>
        </p:grpSpPr>
        <p:sp>
          <p:nvSpPr>
            <p:cNvPr id="25" name="Freeform 25"/>
            <p:cNvSpPr/>
            <p:nvPr/>
          </p:nvSpPr>
          <p:spPr>
            <a:xfrm>
              <a:off x="0" y="0"/>
              <a:ext cx="3727943" cy="350954"/>
            </a:xfrm>
            <a:custGeom>
              <a:avLst/>
              <a:gdLst/>
              <a:ahLst/>
              <a:cxnLst/>
              <a:rect l="l" t="t" r="r" b="b"/>
              <a:pathLst>
                <a:path w="3727943" h="350954">
                  <a:moveTo>
                    <a:pt x="3524743" y="0"/>
                  </a:moveTo>
                  <a:lnTo>
                    <a:pt x="0" y="0"/>
                  </a:lnTo>
                  <a:lnTo>
                    <a:pt x="203200" y="350954"/>
                  </a:lnTo>
                  <a:lnTo>
                    <a:pt x="3727943" y="350954"/>
                  </a:lnTo>
                  <a:lnTo>
                    <a:pt x="3524743" y="0"/>
                  </a:lnTo>
                  <a:close/>
                </a:path>
              </a:pathLst>
            </a:custGeom>
            <a:solidFill>
              <a:srgbClr val="292929"/>
            </a:solidFill>
          </p:spPr>
        </p:sp>
        <p:sp>
          <p:nvSpPr>
            <p:cNvPr id="26" name="TextBox 26"/>
            <p:cNvSpPr txBox="1"/>
            <p:nvPr/>
          </p:nvSpPr>
          <p:spPr>
            <a:xfrm>
              <a:off x="101600" y="-57150"/>
              <a:ext cx="3524743" cy="408104"/>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4822729" y="-447896"/>
            <a:ext cx="15041912" cy="895792"/>
            <a:chOff x="0" y="0"/>
            <a:chExt cx="5893127" cy="350954"/>
          </a:xfrm>
        </p:grpSpPr>
        <p:sp>
          <p:nvSpPr>
            <p:cNvPr id="28" name="Freeform 28"/>
            <p:cNvSpPr/>
            <p:nvPr/>
          </p:nvSpPr>
          <p:spPr>
            <a:xfrm>
              <a:off x="0" y="0"/>
              <a:ext cx="5893127" cy="350954"/>
            </a:xfrm>
            <a:custGeom>
              <a:avLst/>
              <a:gdLst/>
              <a:ahLst/>
              <a:cxnLst/>
              <a:rect l="l" t="t" r="r" b="b"/>
              <a:pathLst>
                <a:path w="5893127" h="350954">
                  <a:moveTo>
                    <a:pt x="5689927" y="0"/>
                  </a:moveTo>
                  <a:lnTo>
                    <a:pt x="0" y="0"/>
                  </a:lnTo>
                  <a:lnTo>
                    <a:pt x="203200" y="350954"/>
                  </a:lnTo>
                  <a:lnTo>
                    <a:pt x="5893127" y="350954"/>
                  </a:lnTo>
                  <a:lnTo>
                    <a:pt x="5689927" y="0"/>
                  </a:lnTo>
                  <a:close/>
                </a:path>
              </a:pathLst>
            </a:custGeom>
            <a:solidFill>
              <a:srgbClr val="C41621"/>
            </a:solidFill>
          </p:spPr>
        </p:sp>
        <p:sp>
          <p:nvSpPr>
            <p:cNvPr id="29" name="TextBox 29"/>
            <p:cNvSpPr txBox="1"/>
            <p:nvPr/>
          </p:nvSpPr>
          <p:spPr>
            <a:xfrm>
              <a:off x="101600" y="-57150"/>
              <a:ext cx="5689927" cy="40810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419225" y="9820951"/>
            <a:ext cx="15041912" cy="895792"/>
            <a:chOff x="0" y="0"/>
            <a:chExt cx="5893127" cy="350954"/>
          </a:xfrm>
        </p:grpSpPr>
        <p:sp>
          <p:nvSpPr>
            <p:cNvPr id="31" name="Freeform 31"/>
            <p:cNvSpPr/>
            <p:nvPr/>
          </p:nvSpPr>
          <p:spPr>
            <a:xfrm>
              <a:off x="0" y="0"/>
              <a:ext cx="5893127" cy="350954"/>
            </a:xfrm>
            <a:custGeom>
              <a:avLst/>
              <a:gdLst/>
              <a:ahLst/>
              <a:cxnLst/>
              <a:rect l="l" t="t" r="r" b="b"/>
              <a:pathLst>
                <a:path w="5893127" h="350954">
                  <a:moveTo>
                    <a:pt x="5689927" y="0"/>
                  </a:moveTo>
                  <a:lnTo>
                    <a:pt x="0" y="0"/>
                  </a:lnTo>
                  <a:lnTo>
                    <a:pt x="203200" y="350954"/>
                  </a:lnTo>
                  <a:lnTo>
                    <a:pt x="5893127" y="350954"/>
                  </a:lnTo>
                  <a:lnTo>
                    <a:pt x="5689927" y="0"/>
                  </a:lnTo>
                  <a:close/>
                </a:path>
              </a:pathLst>
            </a:custGeom>
            <a:solidFill>
              <a:srgbClr val="C41621"/>
            </a:solidFill>
          </p:spPr>
        </p:sp>
        <p:sp>
          <p:nvSpPr>
            <p:cNvPr id="32" name="TextBox 32"/>
            <p:cNvSpPr txBox="1"/>
            <p:nvPr/>
          </p:nvSpPr>
          <p:spPr>
            <a:xfrm>
              <a:off x="101600" y="-57150"/>
              <a:ext cx="5689927" cy="408104"/>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2343685" y="9820951"/>
            <a:ext cx="9515388" cy="1673344"/>
            <a:chOff x="0" y="0"/>
            <a:chExt cx="3727943" cy="655583"/>
          </a:xfrm>
        </p:grpSpPr>
        <p:sp>
          <p:nvSpPr>
            <p:cNvPr id="34" name="Freeform 34"/>
            <p:cNvSpPr/>
            <p:nvPr/>
          </p:nvSpPr>
          <p:spPr>
            <a:xfrm>
              <a:off x="0" y="0"/>
              <a:ext cx="3727943" cy="655583"/>
            </a:xfrm>
            <a:custGeom>
              <a:avLst/>
              <a:gdLst/>
              <a:ahLst/>
              <a:cxnLst/>
              <a:rect l="l" t="t" r="r" b="b"/>
              <a:pathLst>
                <a:path w="3727943" h="655583">
                  <a:moveTo>
                    <a:pt x="3524743" y="0"/>
                  </a:moveTo>
                  <a:lnTo>
                    <a:pt x="0" y="0"/>
                  </a:lnTo>
                  <a:lnTo>
                    <a:pt x="203200" y="655583"/>
                  </a:lnTo>
                  <a:lnTo>
                    <a:pt x="3727943" y="655583"/>
                  </a:lnTo>
                  <a:lnTo>
                    <a:pt x="3524743" y="0"/>
                  </a:lnTo>
                  <a:close/>
                </a:path>
              </a:pathLst>
            </a:custGeom>
            <a:solidFill>
              <a:srgbClr val="292929"/>
            </a:solidFill>
          </p:spPr>
        </p:sp>
        <p:sp>
          <p:nvSpPr>
            <p:cNvPr id="35" name="TextBox 35"/>
            <p:cNvSpPr txBox="1"/>
            <p:nvPr/>
          </p:nvSpPr>
          <p:spPr>
            <a:xfrm>
              <a:off x="101600" y="-57150"/>
              <a:ext cx="3524743" cy="712733"/>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613084" y="7811753"/>
            <a:ext cx="969414" cy="833090"/>
            <a:chOff x="0" y="0"/>
            <a:chExt cx="1292552" cy="1110787"/>
          </a:xfrm>
        </p:grpSpPr>
        <p:grpSp>
          <p:nvGrpSpPr>
            <p:cNvPr id="37" name="Group 37"/>
            <p:cNvGrpSpPr/>
            <p:nvPr/>
          </p:nvGrpSpPr>
          <p:grpSpPr>
            <a:xfrm>
              <a:off x="0" y="0"/>
              <a:ext cx="1292552" cy="1110787"/>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39" name="TextBox 3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222169" y="186951"/>
              <a:ext cx="848214" cy="736885"/>
            </a:xfrm>
            <a:custGeom>
              <a:avLst/>
              <a:gdLst/>
              <a:ahLst/>
              <a:cxnLst/>
              <a:rect l="l" t="t" r="r" b="b"/>
              <a:pathLst>
                <a:path w="848214" h="736885">
                  <a:moveTo>
                    <a:pt x="0" y="0"/>
                  </a:moveTo>
                  <a:lnTo>
                    <a:pt x="848214" y="0"/>
                  </a:lnTo>
                  <a:lnTo>
                    <a:pt x="848214" y="736885"/>
                  </a:lnTo>
                  <a:lnTo>
                    <a:pt x="0" y="73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89645" y="-4998219"/>
            <a:ext cx="8189400" cy="6352750"/>
            <a:chOff x="0" y="0"/>
            <a:chExt cx="10919201" cy="8470333"/>
          </a:xfrm>
        </p:grpSpPr>
        <p:grpSp>
          <p:nvGrpSpPr>
            <p:cNvPr id="3" name="Group 3"/>
            <p:cNvGrpSpPr/>
            <p:nvPr/>
          </p:nvGrpSpPr>
          <p:grpSpPr>
            <a:xfrm>
              <a:off x="0" y="0"/>
              <a:ext cx="10919201" cy="7503363"/>
              <a:chOff x="0" y="0"/>
              <a:chExt cx="1016486" cy="698500"/>
            </a:xfrm>
          </p:grpSpPr>
          <p:sp>
            <p:nvSpPr>
              <p:cNvPr id="4" name="Freeform 4"/>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5" name="TextBox 5"/>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7214857">
              <a:off x="6318188" y="6525369"/>
              <a:ext cx="2861124" cy="943201"/>
              <a:chOff x="0" y="0"/>
              <a:chExt cx="1083450" cy="357171"/>
            </a:xfrm>
          </p:grpSpPr>
          <p:sp>
            <p:nvSpPr>
              <p:cNvPr id="7" name="Freeform 7"/>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8" name="TextBox 8"/>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13549377" y="-5561301"/>
            <a:ext cx="8754054" cy="6883363"/>
            <a:chOff x="0" y="0"/>
            <a:chExt cx="11672072" cy="9177817"/>
          </a:xfrm>
        </p:grpSpPr>
        <p:grpSp>
          <p:nvGrpSpPr>
            <p:cNvPr id="10" name="Group 10"/>
            <p:cNvGrpSpPr/>
            <p:nvPr/>
          </p:nvGrpSpPr>
          <p:grpSpPr>
            <a:xfrm>
              <a:off x="0" y="0"/>
              <a:ext cx="11672072" cy="8267056"/>
              <a:chOff x="0" y="0"/>
              <a:chExt cx="986197" cy="698500"/>
            </a:xfrm>
          </p:grpSpPr>
          <p:sp>
            <p:nvSpPr>
              <p:cNvPr id="11" name="Freeform 11"/>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12" name="TextBox 12"/>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583698">
              <a:off x="1518269" y="7019225"/>
              <a:ext cx="3382659" cy="927975"/>
              <a:chOff x="0" y="0"/>
              <a:chExt cx="1466183" cy="402222"/>
            </a:xfrm>
          </p:grpSpPr>
          <p:sp>
            <p:nvSpPr>
              <p:cNvPr id="14" name="Freeform 14"/>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15" name="TextBox 15"/>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sp>
        <p:nvSpPr>
          <p:cNvPr id="16" name="TextBox 16"/>
          <p:cNvSpPr txBox="1"/>
          <p:nvPr/>
        </p:nvSpPr>
        <p:spPr>
          <a:xfrm>
            <a:off x="5486466" y="485583"/>
            <a:ext cx="7315068" cy="1566445"/>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Conclusions:</a:t>
            </a:r>
          </a:p>
        </p:txBody>
      </p:sp>
      <p:sp>
        <p:nvSpPr>
          <p:cNvPr id="17" name="TextBox 17"/>
          <p:cNvSpPr txBox="1"/>
          <p:nvPr/>
        </p:nvSpPr>
        <p:spPr>
          <a:xfrm>
            <a:off x="1028700" y="2487745"/>
            <a:ext cx="16473966" cy="5987720"/>
          </a:xfrm>
          <a:prstGeom prst="rect">
            <a:avLst/>
          </a:prstGeom>
        </p:spPr>
        <p:txBody>
          <a:bodyPr lIns="0" tIns="0" rIns="0" bIns="0" rtlCol="0" anchor="t">
            <a:spAutoFit/>
          </a:bodyPr>
          <a:lstStyle/>
          <a:p>
            <a:pPr marL="915887" lvl="1" indent="-457943">
              <a:lnSpc>
                <a:spcPts val="5939"/>
              </a:lnSpc>
              <a:buFont typeface="Arial"/>
              <a:buChar char="•"/>
            </a:pPr>
            <a:r>
              <a:rPr lang="en-US" sz="4242" dirty="0">
                <a:solidFill>
                  <a:srgbClr val="000000"/>
                </a:solidFill>
                <a:latin typeface="Canva Sans Bold"/>
              </a:rPr>
              <a:t>In conclusion, this logistic regression analysis not only highlights the multifactorial nature of heart attack risks but also provides a data-driven foundation for developing targeted prevention strategies. </a:t>
            </a:r>
          </a:p>
          <a:p>
            <a:pPr marL="915887" lvl="1" indent="-457943">
              <a:lnSpc>
                <a:spcPts val="5939"/>
              </a:lnSpc>
              <a:buFont typeface="Arial"/>
              <a:buChar char="•"/>
            </a:pPr>
            <a:r>
              <a:rPr lang="en-US" sz="4242" dirty="0">
                <a:solidFill>
                  <a:srgbClr val="000000"/>
                </a:solidFill>
                <a:latin typeface="Canva Sans Bold"/>
              </a:rPr>
              <a:t>By addressing these key risk factors, we can take significant steps towards reducing the incidence and impact of heart attacks in Washington by educating people more about healthy life-style.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52151"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8938825" y="1986347"/>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631210" y="-12749"/>
            <a:ext cx="7994150" cy="10284779"/>
            <a:chOff x="0" y="0"/>
            <a:chExt cx="28660509" cy="36872837"/>
          </a:xfrm>
        </p:grpSpPr>
        <p:sp>
          <p:nvSpPr>
            <p:cNvPr id="9" name="Freeform 9"/>
            <p:cNvSpPr/>
            <p:nvPr/>
          </p:nvSpPr>
          <p:spPr>
            <a:xfrm>
              <a:off x="0" y="0"/>
              <a:ext cx="28660471" cy="36872800"/>
            </a:xfrm>
            <a:custGeom>
              <a:avLst/>
              <a:gdLst/>
              <a:ahLst/>
              <a:cxnLst/>
              <a:rect l="l" t="t" r="r" b="b"/>
              <a:pathLst>
                <a:path w="28660471" h="36872800">
                  <a:moveTo>
                    <a:pt x="10548366" y="0"/>
                  </a:moveTo>
                  <a:lnTo>
                    <a:pt x="0" y="18426303"/>
                  </a:lnTo>
                  <a:lnTo>
                    <a:pt x="10765790" y="36872800"/>
                  </a:lnTo>
                  <a:lnTo>
                    <a:pt x="28660471" y="36872800"/>
                  </a:lnTo>
                  <a:lnTo>
                    <a:pt x="28660471" y="0"/>
                  </a:lnTo>
                  <a:close/>
                </a:path>
              </a:pathLst>
            </a:custGeom>
            <a:blipFill>
              <a:blip r:embed="rId2"/>
              <a:stretch>
                <a:fillRect l="-62820" r="-30160"/>
              </a:stretch>
            </a:blipFill>
          </p:spPr>
        </p:sp>
      </p:grpSp>
      <p:grpSp>
        <p:nvGrpSpPr>
          <p:cNvPr id="10" name="Group 10"/>
          <p:cNvGrpSpPr/>
          <p:nvPr/>
        </p:nvGrpSpPr>
        <p:grpSpPr>
          <a:xfrm rot="7184283">
            <a:off x="7238105" y="782527"/>
            <a:ext cx="9953433" cy="1249084"/>
            <a:chOff x="0" y="0"/>
            <a:chExt cx="2833881" cy="355632"/>
          </a:xfrm>
        </p:grpSpPr>
        <p:sp>
          <p:nvSpPr>
            <p:cNvPr id="11" name="Freeform 11"/>
            <p:cNvSpPr/>
            <p:nvPr/>
          </p:nvSpPr>
          <p:spPr>
            <a:xfrm>
              <a:off x="0" y="0"/>
              <a:ext cx="2833881" cy="355632"/>
            </a:xfrm>
            <a:custGeom>
              <a:avLst/>
              <a:gdLst/>
              <a:ahLst/>
              <a:cxnLst/>
              <a:rect l="l" t="t" r="r" b="b"/>
              <a:pathLst>
                <a:path w="2833881" h="355632">
                  <a:moveTo>
                    <a:pt x="203200" y="0"/>
                  </a:moveTo>
                  <a:lnTo>
                    <a:pt x="2833881" y="0"/>
                  </a:lnTo>
                  <a:lnTo>
                    <a:pt x="2630681" y="355632"/>
                  </a:lnTo>
                  <a:lnTo>
                    <a:pt x="0" y="355632"/>
                  </a:lnTo>
                  <a:lnTo>
                    <a:pt x="203200" y="0"/>
                  </a:lnTo>
                  <a:close/>
                </a:path>
              </a:pathLst>
            </a:custGeom>
            <a:solidFill>
              <a:srgbClr val="C41621"/>
            </a:solidFill>
          </p:spPr>
        </p:sp>
        <p:sp>
          <p:nvSpPr>
            <p:cNvPr id="12" name="TextBox 12"/>
            <p:cNvSpPr txBox="1"/>
            <p:nvPr/>
          </p:nvSpPr>
          <p:spPr>
            <a:xfrm>
              <a:off x="101600" y="-57150"/>
              <a:ext cx="2630681" cy="41278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18450">
            <a:off x="8303412" y="5006400"/>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rot="3583698">
            <a:off x="5481192" y="7192940"/>
            <a:ext cx="12321043" cy="1291012"/>
            <a:chOff x="0" y="0"/>
            <a:chExt cx="3413162" cy="357635"/>
          </a:xfrm>
        </p:grpSpPr>
        <p:sp>
          <p:nvSpPr>
            <p:cNvPr id="15" name="Freeform 15"/>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16" name="TextBox 16"/>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33693" y="7170394"/>
            <a:ext cx="801100" cy="700963"/>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19" name="TextBox 19"/>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9664937" y="760097"/>
            <a:ext cx="739397" cy="646972"/>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22" name="TextBox 22"/>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10800000">
            <a:off x="9237739" y="8069938"/>
            <a:ext cx="854395" cy="747596"/>
            <a:chOff x="0" y="0"/>
            <a:chExt cx="812800" cy="711200"/>
          </a:xfrm>
        </p:grpSpPr>
        <p:sp>
          <p:nvSpPr>
            <p:cNvPr id="24" name="Freeform 2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41621"/>
            </a:solidFill>
          </p:spPr>
        </p:sp>
        <p:sp>
          <p:nvSpPr>
            <p:cNvPr id="25" name="TextBox 25"/>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028700" y="8386813"/>
            <a:ext cx="871487" cy="871487"/>
          </a:xfrm>
          <a:custGeom>
            <a:avLst/>
            <a:gdLst/>
            <a:ahLst/>
            <a:cxnLst/>
            <a:rect l="l" t="t" r="r" b="b"/>
            <a:pathLst>
              <a:path w="871487" h="871487">
                <a:moveTo>
                  <a:pt x="0" y="0"/>
                </a:moveTo>
                <a:lnTo>
                  <a:pt x="871487" y="0"/>
                </a:lnTo>
                <a:lnTo>
                  <a:pt x="871487" y="871487"/>
                </a:lnTo>
                <a:lnTo>
                  <a:pt x="0" y="871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751003" y="2933419"/>
            <a:ext cx="7070563" cy="1538659"/>
          </a:xfrm>
          <a:prstGeom prst="rect">
            <a:avLst/>
          </a:prstGeom>
        </p:spPr>
        <p:txBody>
          <a:bodyPr lIns="0" tIns="0" rIns="0" bIns="0" rtlCol="0" anchor="t">
            <a:spAutoFit/>
          </a:bodyPr>
          <a:lstStyle/>
          <a:p>
            <a:pPr>
              <a:lnSpc>
                <a:spcPts val="11245"/>
              </a:lnSpc>
            </a:pPr>
            <a:r>
              <a:rPr lang="en-US" sz="9864">
                <a:solidFill>
                  <a:srgbClr val="000000"/>
                </a:solidFill>
                <a:latin typeface="Poppins Bold"/>
              </a:rPr>
              <a:t>Thank You</a:t>
            </a:r>
          </a:p>
        </p:txBody>
      </p:sp>
      <p:sp>
        <p:nvSpPr>
          <p:cNvPr id="28" name="TextBox 28"/>
          <p:cNvSpPr txBox="1"/>
          <p:nvPr/>
        </p:nvSpPr>
        <p:spPr>
          <a:xfrm>
            <a:off x="1473015" y="4576341"/>
            <a:ext cx="7070563" cy="531206"/>
          </a:xfrm>
          <a:prstGeom prst="rect">
            <a:avLst/>
          </a:prstGeom>
        </p:spPr>
        <p:txBody>
          <a:bodyPr lIns="0" tIns="0" rIns="0" bIns="0" rtlCol="0" anchor="t">
            <a:spAutoFit/>
          </a:bodyPr>
          <a:lstStyle/>
          <a:p>
            <a:pPr>
              <a:lnSpc>
                <a:spcPts val="3946"/>
              </a:lnSpc>
            </a:pPr>
            <a:r>
              <a:rPr lang="en-US" sz="3462" spc="1280">
                <a:solidFill>
                  <a:srgbClr val="000000"/>
                </a:solidFill>
                <a:latin typeface="Poppins Semi-Bold"/>
              </a:rPr>
              <a:t>For Your Attention</a:t>
            </a:r>
          </a:p>
        </p:txBody>
      </p:sp>
      <p:sp>
        <p:nvSpPr>
          <p:cNvPr id="29" name="TextBox 29"/>
          <p:cNvSpPr txBox="1"/>
          <p:nvPr/>
        </p:nvSpPr>
        <p:spPr>
          <a:xfrm>
            <a:off x="2075373" y="8751380"/>
            <a:ext cx="7068627" cy="431133"/>
          </a:xfrm>
          <a:prstGeom prst="rect">
            <a:avLst/>
          </a:prstGeom>
        </p:spPr>
        <p:txBody>
          <a:bodyPr lIns="0" tIns="0" rIns="0" bIns="0" rtlCol="0" anchor="t">
            <a:spAutoFit/>
          </a:bodyPr>
          <a:lstStyle/>
          <a:p>
            <a:pPr>
              <a:lnSpc>
                <a:spcPts val="3292"/>
              </a:lnSpc>
            </a:pPr>
            <a:r>
              <a:rPr lang="en-US" sz="2888">
                <a:solidFill>
                  <a:srgbClr val="000000"/>
                </a:solidFill>
                <a:latin typeface="Poppins Semi-Bold"/>
              </a:rPr>
              <a:t>https://ranasherazshafi.carrd.co/</a:t>
            </a:r>
          </a:p>
        </p:txBody>
      </p:sp>
      <p:sp>
        <p:nvSpPr>
          <p:cNvPr id="30" name="TextBox 30"/>
          <p:cNvSpPr txBox="1"/>
          <p:nvPr/>
        </p:nvSpPr>
        <p:spPr>
          <a:xfrm>
            <a:off x="2075373" y="8507656"/>
            <a:ext cx="2050720" cy="270129"/>
          </a:xfrm>
          <a:prstGeom prst="rect">
            <a:avLst/>
          </a:prstGeom>
        </p:spPr>
        <p:txBody>
          <a:bodyPr lIns="0" tIns="0" rIns="0" bIns="0" rtlCol="0" anchor="t">
            <a:spAutoFit/>
          </a:bodyPr>
          <a:lstStyle/>
          <a:p>
            <a:pPr>
              <a:lnSpc>
                <a:spcPts val="1937"/>
              </a:lnSpc>
            </a:pPr>
            <a:r>
              <a:rPr lang="en-US" sz="1699">
                <a:solidFill>
                  <a:srgbClr val="000000"/>
                </a:solidFill>
                <a:latin typeface="Poppins"/>
              </a:rPr>
              <a:t>Visit Our Website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4389" y="0"/>
            <a:ext cx="14970063" cy="10287000"/>
            <a:chOff x="0" y="0"/>
            <a:chExt cx="1016486" cy="698500"/>
          </a:xfrm>
        </p:grpSpPr>
        <p:sp>
          <p:nvSpPr>
            <p:cNvPr id="3" name="Freeform 3"/>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4" name="TextBox 4"/>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8394">
            <a:off x="6908227" y="2295460"/>
            <a:ext cx="992533" cy="800340"/>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6866" y="0"/>
            <a:ext cx="7273380" cy="10283836"/>
            <a:chOff x="0" y="0"/>
            <a:chExt cx="18342102" cy="25933908"/>
          </a:xfrm>
        </p:grpSpPr>
        <p:sp>
          <p:nvSpPr>
            <p:cNvPr id="9" name="Freeform 9"/>
            <p:cNvSpPr/>
            <p:nvPr/>
          </p:nvSpPr>
          <p:spPr>
            <a:xfrm flipH="1">
              <a:off x="0" y="0"/>
              <a:ext cx="18342102" cy="25933908"/>
            </a:xfrm>
            <a:custGeom>
              <a:avLst/>
              <a:gdLst/>
              <a:ahLst/>
              <a:cxnLst/>
              <a:rect l="l" t="t" r="r" b="b"/>
              <a:pathLst>
                <a:path w="18342102" h="25933908">
                  <a:moveTo>
                    <a:pt x="18342102" y="0"/>
                  </a:moveTo>
                  <a:lnTo>
                    <a:pt x="18342102" y="25933908"/>
                  </a:lnTo>
                  <a:lnTo>
                    <a:pt x="7670546" y="25933908"/>
                  </a:lnTo>
                  <a:lnTo>
                    <a:pt x="0" y="12812142"/>
                  </a:lnTo>
                  <a:lnTo>
                    <a:pt x="7292721" y="0"/>
                  </a:lnTo>
                  <a:close/>
                </a:path>
              </a:pathLst>
            </a:custGeom>
            <a:blipFill>
              <a:blip r:embed="rId2"/>
              <a:stretch>
                <a:fillRect l="-56042" r="-56042"/>
              </a:stretch>
            </a:blipFill>
          </p:spPr>
        </p:sp>
      </p:grpSp>
      <p:grpSp>
        <p:nvGrpSpPr>
          <p:cNvPr id="10" name="Group 10"/>
          <p:cNvGrpSpPr/>
          <p:nvPr/>
        </p:nvGrpSpPr>
        <p:grpSpPr>
          <a:xfrm rot="3580221">
            <a:off x="658494" y="1264044"/>
            <a:ext cx="8414201" cy="916129"/>
            <a:chOff x="0" y="0"/>
            <a:chExt cx="3309637" cy="360350"/>
          </a:xfrm>
        </p:grpSpPr>
        <p:sp>
          <p:nvSpPr>
            <p:cNvPr id="11" name="Freeform 11"/>
            <p:cNvSpPr/>
            <p:nvPr/>
          </p:nvSpPr>
          <p:spPr>
            <a:xfrm>
              <a:off x="0" y="0"/>
              <a:ext cx="3309638" cy="360350"/>
            </a:xfrm>
            <a:custGeom>
              <a:avLst/>
              <a:gdLst/>
              <a:ahLst/>
              <a:cxnLst/>
              <a:rect l="l" t="t" r="r" b="b"/>
              <a:pathLst>
                <a:path w="3309638" h="360350">
                  <a:moveTo>
                    <a:pt x="3106437" y="0"/>
                  </a:moveTo>
                  <a:lnTo>
                    <a:pt x="0" y="0"/>
                  </a:lnTo>
                  <a:lnTo>
                    <a:pt x="203200" y="360350"/>
                  </a:lnTo>
                  <a:lnTo>
                    <a:pt x="3309638" y="360350"/>
                  </a:lnTo>
                  <a:lnTo>
                    <a:pt x="3106437" y="0"/>
                  </a:lnTo>
                  <a:close/>
                </a:path>
              </a:pathLst>
            </a:custGeom>
            <a:solidFill>
              <a:srgbClr val="C41621"/>
            </a:solidFill>
          </p:spPr>
        </p:sp>
        <p:sp>
          <p:nvSpPr>
            <p:cNvPr id="12" name="TextBox 12"/>
            <p:cNvSpPr txBox="1"/>
            <p:nvPr/>
          </p:nvSpPr>
          <p:spPr>
            <a:xfrm>
              <a:off x="101600" y="-57150"/>
              <a:ext cx="3106437" cy="417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31563">
            <a:off x="3366919" y="5263116"/>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rot="7214857">
            <a:off x="789338" y="6475243"/>
            <a:ext cx="9833871" cy="1021543"/>
            <a:chOff x="0" y="0"/>
            <a:chExt cx="3438305" cy="357171"/>
          </a:xfrm>
        </p:grpSpPr>
        <p:sp>
          <p:nvSpPr>
            <p:cNvPr id="15" name="Freeform 15"/>
            <p:cNvSpPr/>
            <p:nvPr/>
          </p:nvSpPr>
          <p:spPr>
            <a:xfrm>
              <a:off x="0" y="0"/>
              <a:ext cx="3438305" cy="357171"/>
            </a:xfrm>
            <a:custGeom>
              <a:avLst/>
              <a:gdLst/>
              <a:ahLst/>
              <a:cxnLst/>
              <a:rect l="l" t="t" r="r" b="b"/>
              <a:pathLst>
                <a:path w="3438305" h="357171">
                  <a:moveTo>
                    <a:pt x="203200" y="0"/>
                  </a:moveTo>
                  <a:lnTo>
                    <a:pt x="3438305" y="0"/>
                  </a:lnTo>
                  <a:lnTo>
                    <a:pt x="3235105" y="357171"/>
                  </a:lnTo>
                  <a:lnTo>
                    <a:pt x="0" y="357171"/>
                  </a:lnTo>
                  <a:lnTo>
                    <a:pt x="203200" y="0"/>
                  </a:lnTo>
                  <a:close/>
                </a:path>
              </a:pathLst>
            </a:custGeom>
            <a:solidFill>
              <a:srgbClr val="C41621"/>
            </a:solidFill>
          </p:spPr>
        </p:sp>
        <p:sp>
          <p:nvSpPr>
            <p:cNvPr id="16" name="TextBox 16"/>
            <p:cNvSpPr txBox="1"/>
            <p:nvPr/>
          </p:nvSpPr>
          <p:spPr>
            <a:xfrm>
              <a:off x="101600" y="-57150"/>
              <a:ext cx="3235105" cy="414321"/>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809695" y="1196691"/>
            <a:ext cx="5750411" cy="809051"/>
          </a:xfrm>
          <a:prstGeom prst="rect">
            <a:avLst/>
          </a:prstGeom>
        </p:spPr>
        <p:txBody>
          <a:bodyPr lIns="0" tIns="0" rIns="0" bIns="0" rtlCol="0" anchor="t">
            <a:spAutoFit/>
          </a:bodyPr>
          <a:lstStyle/>
          <a:p>
            <a:pPr>
              <a:lnSpc>
                <a:spcPts val="5988"/>
              </a:lnSpc>
            </a:pPr>
            <a:r>
              <a:rPr lang="en-US" sz="5299" spc="-158">
                <a:solidFill>
                  <a:srgbClr val="000000"/>
                </a:solidFill>
                <a:latin typeface="Poppins Bold"/>
              </a:rPr>
              <a:t>About DataSet : </a:t>
            </a:r>
          </a:p>
        </p:txBody>
      </p:sp>
      <p:sp>
        <p:nvSpPr>
          <p:cNvPr id="18" name="TextBox 18"/>
          <p:cNvSpPr txBox="1"/>
          <p:nvPr/>
        </p:nvSpPr>
        <p:spPr>
          <a:xfrm>
            <a:off x="8375673" y="5319681"/>
            <a:ext cx="9301666" cy="3994294"/>
          </a:xfrm>
          <a:prstGeom prst="rect">
            <a:avLst/>
          </a:prstGeom>
        </p:spPr>
        <p:txBody>
          <a:bodyPr lIns="0" tIns="0" rIns="0" bIns="0" rtlCol="0" anchor="t">
            <a:spAutoFit/>
          </a:bodyPr>
          <a:lstStyle/>
          <a:p>
            <a:pPr algn="ctr">
              <a:lnSpc>
                <a:spcPts val="4545"/>
              </a:lnSpc>
            </a:pPr>
            <a:r>
              <a:rPr lang="en-US" sz="3246">
                <a:solidFill>
                  <a:srgbClr val="000000"/>
                </a:solidFill>
                <a:latin typeface="Canva Sans"/>
              </a:rPr>
              <a:t> It's a health survey data, conducted by the Centers for Disease Control and Prevention (CDC) and state health departments, that gathers health-related data from U.S. residents regarding their health-related risk behaviors, chronic health conditions, and use of preventive services.</a:t>
            </a:r>
          </a:p>
        </p:txBody>
      </p:sp>
      <p:sp>
        <p:nvSpPr>
          <p:cNvPr id="19" name="TextBox 19"/>
          <p:cNvSpPr txBox="1"/>
          <p:nvPr/>
        </p:nvSpPr>
        <p:spPr>
          <a:xfrm>
            <a:off x="7404493" y="1910492"/>
            <a:ext cx="10668126" cy="2734846"/>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BRFSS</a:t>
            </a:r>
          </a:p>
          <a:p>
            <a:pPr algn="ctr">
              <a:lnSpc>
                <a:spcPts val="7279"/>
              </a:lnSpc>
            </a:pPr>
            <a:r>
              <a:rPr lang="en-US" sz="5199">
                <a:solidFill>
                  <a:srgbClr val="000000"/>
                </a:solidFill>
                <a:latin typeface="Canva Sans Bold"/>
              </a:rPr>
              <a:t>Behavioral Risk Factor Surveillance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52607" y="65904"/>
            <a:ext cx="6220930" cy="990246"/>
          </a:xfrm>
          <a:prstGeom prst="rect">
            <a:avLst/>
          </a:prstGeom>
        </p:spPr>
        <p:txBody>
          <a:bodyPr lIns="0" tIns="0" rIns="0" bIns="0" rtlCol="0" anchor="t">
            <a:spAutoFit/>
          </a:bodyPr>
          <a:lstStyle/>
          <a:p>
            <a:pPr algn="ctr">
              <a:lnSpc>
                <a:spcPts val="7231"/>
              </a:lnSpc>
            </a:pPr>
            <a:r>
              <a:rPr lang="en-US" sz="6399" spc="-191">
                <a:solidFill>
                  <a:srgbClr val="000000"/>
                </a:solidFill>
                <a:latin typeface="Poppins Bold"/>
              </a:rPr>
              <a:t>Objectives</a:t>
            </a:r>
          </a:p>
        </p:txBody>
      </p:sp>
      <p:grpSp>
        <p:nvGrpSpPr>
          <p:cNvPr id="3" name="Group 3"/>
          <p:cNvGrpSpPr/>
          <p:nvPr/>
        </p:nvGrpSpPr>
        <p:grpSpPr>
          <a:xfrm>
            <a:off x="11235535" y="3099642"/>
            <a:ext cx="7042355" cy="5416273"/>
            <a:chOff x="0" y="0"/>
            <a:chExt cx="9389807" cy="7221698"/>
          </a:xfrm>
        </p:grpSpPr>
        <p:grpSp>
          <p:nvGrpSpPr>
            <p:cNvPr id="4" name="Group 4"/>
            <p:cNvGrpSpPr/>
            <p:nvPr/>
          </p:nvGrpSpPr>
          <p:grpSpPr>
            <a:xfrm>
              <a:off x="1673314" y="0"/>
              <a:ext cx="6043178" cy="5193356"/>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95250" cap="sq">
                <a:solidFill>
                  <a:srgbClr val="FFFFFF"/>
                </a:solidFill>
                <a:prstDash val="solid"/>
                <a:miter/>
              </a:ln>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60"/>
                  </a:lnSpc>
                </a:pPr>
                <a:endParaRPr/>
              </a:p>
            </p:txBody>
          </p:sp>
        </p:grpSp>
        <p:sp>
          <p:nvSpPr>
            <p:cNvPr id="7" name="Freeform 7"/>
            <p:cNvSpPr/>
            <p:nvPr/>
          </p:nvSpPr>
          <p:spPr>
            <a:xfrm>
              <a:off x="3404057" y="746814"/>
              <a:ext cx="3341383" cy="3390702"/>
            </a:xfrm>
            <a:custGeom>
              <a:avLst/>
              <a:gdLst/>
              <a:ahLst/>
              <a:cxnLst/>
              <a:rect l="l" t="t" r="r" b="b"/>
              <a:pathLst>
                <a:path w="3341383" h="3390702">
                  <a:moveTo>
                    <a:pt x="0" y="0"/>
                  </a:moveTo>
                  <a:lnTo>
                    <a:pt x="3341383" y="0"/>
                  </a:lnTo>
                  <a:lnTo>
                    <a:pt x="3341383" y="3390703"/>
                  </a:lnTo>
                  <a:lnTo>
                    <a:pt x="0" y="3390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0" y="6118304"/>
              <a:ext cx="9389807" cy="1103394"/>
            </a:xfrm>
            <a:prstGeom prst="rect">
              <a:avLst/>
            </a:prstGeom>
          </p:spPr>
          <p:txBody>
            <a:bodyPr lIns="0" tIns="0" rIns="0" bIns="0" rtlCol="0" anchor="t">
              <a:spAutoFit/>
            </a:bodyPr>
            <a:lstStyle/>
            <a:p>
              <a:pPr algn="ctr">
                <a:lnSpc>
                  <a:spcPts val="6151"/>
                </a:lnSpc>
              </a:pPr>
              <a:r>
                <a:rPr lang="en-US" sz="5443" spc="-163">
                  <a:solidFill>
                    <a:srgbClr val="FFFFFF"/>
                  </a:solidFill>
                  <a:latin typeface="Poppins Bold"/>
                </a:rPr>
                <a:t>Company Mission</a:t>
              </a:r>
            </a:p>
          </p:txBody>
        </p:sp>
      </p:grpSp>
      <p:grpSp>
        <p:nvGrpSpPr>
          <p:cNvPr id="9" name="Group 9"/>
          <p:cNvGrpSpPr/>
          <p:nvPr/>
        </p:nvGrpSpPr>
        <p:grpSpPr>
          <a:xfrm>
            <a:off x="13549377" y="-5561301"/>
            <a:ext cx="8754054" cy="6200292"/>
            <a:chOff x="0" y="0"/>
            <a:chExt cx="986197" cy="698500"/>
          </a:xfrm>
        </p:grpSpPr>
        <p:sp>
          <p:nvSpPr>
            <p:cNvPr id="10" name="Freeform 10"/>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11" name="TextBox 11"/>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3583698">
            <a:off x="12130471" y="-1765442"/>
            <a:ext cx="5937839" cy="695981"/>
            <a:chOff x="0" y="0"/>
            <a:chExt cx="3431602" cy="402222"/>
          </a:xfrm>
        </p:grpSpPr>
        <p:sp>
          <p:nvSpPr>
            <p:cNvPr id="13" name="Freeform 13"/>
            <p:cNvSpPr/>
            <p:nvPr/>
          </p:nvSpPr>
          <p:spPr>
            <a:xfrm>
              <a:off x="0" y="0"/>
              <a:ext cx="3431603" cy="402222"/>
            </a:xfrm>
            <a:custGeom>
              <a:avLst/>
              <a:gdLst/>
              <a:ahLst/>
              <a:cxnLst/>
              <a:rect l="l" t="t" r="r" b="b"/>
              <a:pathLst>
                <a:path w="3431603" h="402222">
                  <a:moveTo>
                    <a:pt x="3228402" y="0"/>
                  </a:moveTo>
                  <a:lnTo>
                    <a:pt x="0" y="0"/>
                  </a:lnTo>
                  <a:lnTo>
                    <a:pt x="203200" y="402222"/>
                  </a:lnTo>
                  <a:lnTo>
                    <a:pt x="3431603" y="402222"/>
                  </a:lnTo>
                  <a:lnTo>
                    <a:pt x="3228402" y="0"/>
                  </a:lnTo>
                  <a:close/>
                </a:path>
              </a:pathLst>
            </a:custGeom>
            <a:solidFill>
              <a:srgbClr val="C41621"/>
            </a:solidFill>
          </p:spPr>
        </p:sp>
        <p:sp>
          <p:nvSpPr>
            <p:cNvPr id="14" name="TextBox 14"/>
            <p:cNvSpPr txBox="1"/>
            <p:nvPr/>
          </p:nvSpPr>
          <p:spPr>
            <a:xfrm>
              <a:off x="101600" y="-57150"/>
              <a:ext cx="3228402" cy="459372"/>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389645" y="-4998219"/>
            <a:ext cx="8189400" cy="5627522"/>
            <a:chOff x="0" y="0"/>
            <a:chExt cx="1016486" cy="698500"/>
          </a:xfrm>
        </p:grpSpPr>
        <p:sp>
          <p:nvSpPr>
            <p:cNvPr id="16" name="Freeform 16"/>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7" name="TextBox 17"/>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7214857">
            <a:off x="504894" y="-1573545"/>
            <a:ext cx="5547688" cy="707401"/>
            <a:chOff x="0" y="0"/>
            <a:chExt cx="2801063" cy="357171"/>
          </a:xfrm>
        </p:grpSpPr>
        <p:sp>
          <p:nvSpPr>
            <p:cNvPr id="19" name="Freeform 19"/>
            <p:cNvSpPr/>
            <p:nvPr/>
          </p:nvSpPr>
          <p:spPr>
            <a:xfrm>
              <a:off x="0" y="0"/>
              <a:ext cx="2801063" cy="357171"/>
            </a:xfrm>
            <a:custGeom>
              <a:avLst/>
              <a:gdLst/>
              <a:ahLst/>
              <a:cxnLst/>
              <a:rect l="l" t="t" r="r" b="b"/>
              <a:pathLst>
                <a:path w="2801063" h="357171">
                  <a:moveTo>
                    <a:pt x="203200" y="0"/>
                  </a:moveTo>
                  <a:lnTo>
                    <a:pt x="2801063" y="0"/>
                  </a:lnTo>
                  <a:lnTo>
                    <a:pt x="2597863" y="357171"/>
                  </a:lnTo>
                  <a:lnTo>
                    <a:pt x="0" y="357171"/>
                  </a:lnTo>
                  <a:lnTo>
                    <a:pt x="203200" y="0"/>
                  </a:lnTo>
                  <a:close/>
                </a:path>
              </a:pathLst>
            </a:custGeom>
            <a:solidFill>
              <a:srgbClr val="C41621"/>
            </a:solidFill>
          </p:spPr>
        </p:sp>
        <p:sp>
          <p:nvSpPr>
            <p:cNvPr id="20" name="TextBox 20"/>
            <p:cNvSpPr txBox="1"/>
            <p:nvPr/>
          </p:nvSpPr>
          <p:spPr>
            <a:xfrm>
              <a:off x="101600" y="-57150"/>
              <a:ext cx="2597863" cy="414321"/>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00221" y="2343862"/>
            <a:ext cx="12273758" cy="6570725"/>
          </a:xfrm>
          <a:prstGeom prst="rect">
            <a:avLst/>
          </a:prstGeom>
        </p:spPr>
        <p:txBody>
          <a:bodyPr lIns="0" tIns="0" rIns="0" bIns="0" rtlCol="0" anchor="t">
            <a:spAutoFit/>
          </a:bodyPr>
          <a:lstStyle/>
          <a:p>
            <a:pPr marL="901025" lvl="1" indent="-450513" algn="ctr">
              <a:lnSpc>
                <a:spcPts val="5842"/>
              </a:lnSpc>
              <a:buFont typeface="Arial"/>
              <a:buChar char="•"/>
            </a:pPr>
            <a:r>
              <a:rPr lang="en-US" sz="4173">
                <a:solidFill>
                  <a:srgbClr val="000000"/>
                </a:solidFill>
                <a:latin typeface="Canva Sans"/>
              </a:rPr>
              <a:t>Understand the prevalence and distribution of chronic diseases such as Heart Deceases, Diabetes &amp; Arthritis among different people of Washington with different age groups, and genders.</a:t>
            </a:r>
          </a:p>
          <a:p>
            <a:pPr marL="901025" lvl="1" indent="-450513" algn="ctr">
              <a:lnSpc>
                <a:spcPts val="5842"/>
              </a:lnSpc>
              <a:buFont typeface="Arial"/>
              <a:buChar char="•"/>
            </a:pPr>
            <a:r>
              <a:rPr lang="en-US" sz="4173">
                <a:solidFill>
                  <a:srgbClr val="000000"/>
                </a:solidFill>
                <a:latin typeface="Canva Sans"/>
              </a:rPr>
              <a:t>Examine health behaviors such as smoking, alcohol consumption, physical activity, and dietary habits to identify patterns and trends in unhealthy behaviors.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83184" y="1028700"/>
            <a:ext cx="9611212" cy="8229600"/>
          </a:xfrm>
          <a:custGeom>
            <a:avLst/>
            <a:gdLst/>
            <a:ahLst/>
            <a:cxnLst/>
            <a:rect l="l" t="t" r="r" b="b"/>
            <a:pathLst>
              <a:path w="9611212" h="8229600">
                <a:moveTo>
                  <a:pt x="0" y="0"/>
                </a:moveTo>
                <a:lnTo>
                  <a:pt x="9611212" y="0"/>
                </a:lnTo>
                <a:lnTo>
                  <a:pt x="9611212"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163" y="4336831"/>
            <a:ext cx="1560904" cy="1613337"/>
          </a:xfrm>
          <a:custGeom>
            <a:avLst/>
            <a:gdLst/>
            <a:ahLst/>
            <a:cxnLst/>
            <a:rect l="l" t="t" r="r" b="b"/>
            <a:pathLst>
              <a:path w="1560904" h="1613337">
                <a:moveTo>
                  <a:pt x="0" y="0"/>
                </a:moveTo>
                <a:lnTo>
                  <a:pt x="1560904" y="0"/>
                </a:lnTo>
                <a:lnTo>
                  <a:pt x="1560904" y="1613338"/>
                </a:lnTo>
                <a:lnTo>
                  <a:pt x="0" y="1613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1142936" y="1252000"/>
            <a:ext cx="2996537" cy="446406"/>
          </a:xfrm>
          <a:prstGeom prst="rect">
            <a:avLst/>
          </a:prstGeom>
        </p:spPr>
        <p:txBody>
          <a:bodyPr lIns="0" tIns="0" rIns="0" bIns="0" rtlCol="0" anchor="t">
            <a:spAutoFit/>
          </a:bodyPr>
          <a:lstStyle/>
          <a:p>
            <a:pPr>
              <a:lnSpc>
                <a:spcPts val="3244"/>
              </a:lnSpc>
            </a:pPr>
            <a:r>
              <a:rPr lang="en-US" sz="2820">
                <a:solidFill>
                  <a:srgbClr val="FFFFFF"/>
                </a:solidFill>
                <a:latin typeface="Poppins Bold"/>
              </a:rPr>
              <a:t>Pre Processing</a:t>
            </a:r>
          </a:p>
        </p:txBody>
      </p:sp>
      <p:sp>
        <p:nvSpPr>
          <p:cNvPr id="5" name="TextBox 5"/>
          <p:cNvSpPr txBox="1"/>
          <p:nvPr/>
        </p:nvSpPr>
        <p:spPr>
          <a:xfrm>
            <a:off x="14139473" y="2751639"/>
            <a:ext cx="3119827" cy="681355"/>
          </a:xfrm>
          <a:prstGeom prst="rect">
            <a:avLst/>
          </a:prstGeom>
        </p:spPr>
        <p:txBody>
          <a:bodyPr lIns="0" tIns="0" rIns="0" bIns="0" rtlCol="0" anchor="t">
            <a:spAutoFit/>
          </a:bodyPr>
          <a:lstStyle/>
          <a:p>
            <a:pPr>
              <a:lnSpc>
                <a:spcPts val="2644"/>
              </a:lnSpc>
            </a:pPr>
            <a:r>
              <a:rPr lang="en-US" sz="2299">
                <a:solidFill>
                  <a:srgbClr val="FFFFFF"/>
                </a:solidFill>
                <a:latin typeface="Poppins Bold"/>
              </a:rPr>
              <a:t>Exploratory Data Analysis</a:t>
            </a:r>
          </a:p>
        </p:txBody>
      </p:sp>
      <p:sp>
        <p:nvSpPr>
          <p:cNvPr id="6" name="TextBox 6"/>
          <p:cNvSpPr txBox="1"/>
          <p:nvPr/>
        </p:nvSpPr>
        <p:spPr>
          <a:xfrm>
            <a:off x="14482792" y="4960529"/>
            <a:ext cx="3127730" cy="451479"/>
          </a:xfrm>
          <a:prstGeom prst="rect">
            <a:avLst/>
          </a:prstGeom>
        </p:spPr>
        <p:txBody>
          <a:bodyPr lIns="0" tIns="0" rIns="0" bIns="0" rtlCol="0" anchor="t">
            <a:spAutoFit/>
          </a:bodyPr>
          <a:lstStyle/>
          <a:p>
            <a:pPr>
              <a:lnSpc>
                <a:spcPts val="3364"/>
              </a:lnSpc>
            </a:pPr>
            <a:r>
              <a:rPr lang="en-US" sz="2925">
                <a:solidFill>
                  <a:srgbClr val="FFFFFF"/>
                </a:solidFill>
                <a:latin typeface="Poppins Bold"/>
              </a:rPr>
              <a:t>Hypothesis Test</a:t>
            </a:r>
          </a:p>
        </p:txBody>
      </p:sp>
      <p:sp>
        <p:nvSpPr>
          <p:cNvPr id="7" name="TextBox 7"/>
          <p:cNvSpPr txBox="1"/>
          <p:nvPr/>
        </p:nvSpPr>
        <p:spPr>
          <a:xfrm>
            <a:off x="14380975" y="6911162"/>
            <a:ext cx="2878325" cy="545432"/>
          </a:xfrm>
          <a:prstGeom prst="rect">
            <a:avLst/>
          </a:prstGeom>
        </p:spPr>
        <p:txBody>
          <a:bodyPr lIns="0" tIns="0" rIns="0" bIns="0" rtlCol="0" anchor="t">
            <a:spAutoFit/>
          </a:bodyPr>
          <a:lstStyle/>
          <a:p>
            <a:pPr>
              <a:lnSpc>
                <a:spcPts val="3909"/>
              </a:lnSpc>
            </a:pPr>
            <a:r>
              <a:rPr lang="en-US" sz="3399">
                <a:solidFill>
                  <a:srgbClr val="FFFFFF"/>
                </a:solidFill>
                <a:latin typeface="Poppins Bold"/>
              </a:rPr>
              <a:t>Regression</a:t>
            </a:r>
          </a:p>
        </p:txBody>
      </p:sp>
      <p:sp>
        <p:nvSpPr>
          <p:cNvPr id="8" name="TextBox 8"/>
          <p:cNvSpPr txBox="1"/>
          <p:nvPr/>
        </p:nvSpPr>
        <p:spPr>
          <a:xfrm>
            <a:off x="10891218" y="8579069"/>
            <a:ext cx="3248255" cy="496504"/>
          </a:xfrm>
          <a:prstGeom prst="rect">
            <a:avLst/>
          </a:prstGeom>
        </p:spPr>
        <p:txBody>
          <a:bodyPr lIns="0" tIns="0" rIns="0" bIns="0" rtlCol="0" anchor="t">
            <a:spAutoFit/>
          </a:bodyPr>
          <a:lstStyle/>
          <a:p>
            <a:pPr>
              <a:lnSpc>
                <a:spcPts val="3679"/>
              </a:lnSpc>
            </a:pPr>
            <a:r>
              <a:rPr lang="en-US" sz="3199">
                <a:solidFill>
                  <a:srgbClr val="FFFFFF"/>
                </a:solidFill>
                <a:latin typeface="Poppins Bold"/>
              </a:rPr>
              <a:t>    Conclusion</a:t>
            </a:r>
          </a:p>
        </p:txBody>
      </p:sp>
      <p:sp>
        <p:nvSpPr>
          <p:cNvPr id="9" name="Freeform 9"/>
          <p:cNvSpPr/>
          <p:nvPr/>
        </p:nvSpPr>
        <p:spPr>
          <a:xfrm flipH="1">
            <a:off x="-6275177" y="8588594"/>
            <a:ext cx="12550353" cy="2557134"/>
          </a:xfrm>
          <a:custGeom>
            <a:avLst/>
            <a:gdLst/>
            <a:ahLst/>
            <a:cxnLst/>
            <a:rect l="l" t="t" r="r" b="b"/>
            <a:pathLst>
              <a:path w="12550353" h="2557134">
                <a:moveTo>
                  <a:pt x="12550354" y="0"/>
                </a:moveTo>
                <a:lnTo>
                  <a:pt x="0" y="0"/>
                </a:lnTo>
                <a:lnTo>
                  <a:pt x="0" y="2557134"/>
                </a:lnTo>
                <a:lnTo>
                  <a:pt x="12550354" y="2557134"/>
                </a:lnTo>
                <a:lnTo>
                  <a:pt x="1255035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9">
            <a:extLst>
              <a:ext uri="{FF2B5EF4-FFF2-40B4-BE49-F238E27FC236}">
                <a16:creationId xmlns:a16="http://schemas.microsoft.com/office/drawing/2014/main" id="{EC1AA6FF-9926-466D-975C-ACCCCCC21FE2}"/>
              </a:ext>
            </a:extLst>
          </p:cNvPr>
          <p:cNvSpPr txBox="1"/>
          <p:nvPr/>
        </p:nvSpPr>
        <p:spPr>
          <a:xfrm>
            <a:off x="762000" y="1252000"/>
            <a:ext cx="5049459" cy="6186309"/>
          </a:xfrm>
          <a:prstGeom prst="rect">
            <a:avLst/>
          </a:prstGeom>
          <a:noFill/>
        </p:spPr>
        <p:txBody>
          <a:bodyPr wrap="square" rtlCol="0">
            <a:spAutoFit/>
          </a:bodyPr>
          <a:lstStyle/>
          <a:p>
            <a:r>
              <a:rPr lang="en-US" sz="6600" dirty="0"/>
              <a:t>Step by Step:</a:t>
            </a:r>
          </a:p>
          <a:p>
            <a:endParaRPr lang="en-US" sz="6600" dirty="0"/>
          </a:p>
          <a:p>
            <a:r>
              <a:rPr lang="en-US" sz="6600" dirty="0"/>
              <a:t>How I approached this Project?</a:t>
            </a:r>
          </a:p>
          <a:p>
            <a:endParaRPr lang="en-PK" sz="6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10243"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10556680" y="2395166"/>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033670" y="0"/>
            <a:ext cx="7273380" cy="10283836"/>
            <a:chOff x="0" y="0"/>
            <a:chExt cx="18342102" cy="25933908"/>
          </a:xfrm>
        </p:grpSpPr>
        <p:sp>
          <p:nvSpPr>
            <p:cNvPr id="9" name="Freeform 9"/>
            <p:cNvSpPr/>
            <p:nvPr/>
          </p:nvSpPr>
          <p:spPr>
            <a:xfrm>
              <a:off x="0" y="0"/>
              <a:ext cx="18342102" cy="25933908"/>
            </a:xfrm>
            <a:custGeom>
              <a:avLst/>
              <a:gdLst/>
              <a:ahLst/>
              <a:cxnLst/>
              <a:rect l="l" t="t" r="r" b="b"/>
              <a:pathLst>
                <a:path w="18342102" h="25933908">
                  <a:moveTo>
                    <a:pt x="7292721" y="0"/>
                  </a:moveTo>
                  <a:lnTo>
                    <a:pt x="0" y="12812141"/>
                  </a:lnTo>
                  <a:lnTo>
                    <a:pt x="7670546" y="25933908"/>
                  </a:lnTo>
                  <a:lnTo>
                    <a:pt x="18342102" y="25933908"/>
                  </a:lnTo>
                  <a:lnTo>
                    <a:pt x="18342102" y="0"/>
                  </a:lnTo>
                  <a:close/>
                </a:path>
              </a:pathLst>
            </a:custGeom>
            <a:blipFill>
              <a:blip r:embed="rId2"/>
              <a:stretch>
                <a:fillRect l="-163925" r="-58331"/>
              </a:stretch>
            </a:blipFill>
          </p:spPr>
        </p:sp>
      </p:grpSp>
      <p:grpSp>
        <p:nvGrpSpPr>
          <p:cNvPr id="10" name="Group 10"/>
          <p:cNvGrpSpPr/>
          <p:nvPr/>
        </p:nvGrpSpPr>
        <p:grpSpPr>
          <a:xfrm rot="7184283">
            <a:off x="8726407" y="841918"/>
            <a:ext cx="10003071" cy="1049840"/>
            <a:chOff x="0" y="0"/>
            <a:chExt cx="3388526" cy="355632"/>
          </a:xfrm>
        </p:grpSpPr>
        <p:sp>
          <p:nvSpPr>
            <p:cNvPr id="11" name="Freeform 11"/>
            <p:cNvSpPr/>
            <p:nvPr/>
          </p:nvSpPr>
          <p:spPr>
            <a:xfrm>
              <a:off x="0" y="0"/>
              <a:ext cx="3388527" cy="355632"/>
            </a:xfrm>
            <a:custGeom>
              <a:avLst/>
              <a:gdLst/>
              <a:ahLst/>
              <a:cxnLst/>
              <a:rect l="l" t="t" r="r" b="b"/>
              <a:pathLst>
                <a:path w="3388527" h="355632">
                  <a:moveTo>
                    <a:pt x="203200" y="0"/>
                  </a:moveTo>
                  <a:lnTo>
                    <a:pt x="3388527" y="0"/>
                  </a:lnTo>
                  <a:lnTo>
                    <a:pt x="3185326" y="355632"/>
                  </a:lnTo>
                  <a:lnTo>
                    <a:pt x="0" y="355632"/>
                  </a:lnTo>
                  <a:lnTo>
                    <a:pt x="203200" y="0"/>
                  </a:lnTo>
                  <a:close/>
                </a:path>
              </a:pathLst>
            </a:custGeom>
            <a:solidFill>
              <a:srgbClr val="C41621"/>
            </a:solidFill>
          </p:spPr>
        </p:sp>
        <p:sp>
          <p:nvSpPr>
            <p:cNvPr id="12" name="TextBox 12"/>
            <p:cNvSpPr txBox="1"/>
            <p:nvPr/>
          </p:nvSpPr>
          <p:spPr>
            <a:xfrm>
              <a:off x="101600" y="-57150"/>
              <a:ext cx="3185326" cy="41278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18450">
            <a:off x="9883168" y="5424606"/>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rot="3583698">
            <a:off x="7111916" y="7606930"/>
            <a:ext cx="12321043" cy="1291012"/>
            <a:chOff x="0" y="0"/>
            <a:chExt cx="3413162" cy="357635"/>
          </a:xfrm>
        </p:grpSpPr>
        <p:sp>
          <p:nvSpPr>
            <p:cNvPr id="15" name="Freeform 15"/>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16" name="TextBox 16"/>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flipH="1">
            <a:off x="-7730654" y="8322633"/>
            <a:ext cx="12550353" cy="2557134"/>
          </a:xfrm>
          <a:custGeom>
            <a:avLst/>
            <a:gdLst/>
            <a:ahLst/>
            <a:cxnLst/>
            <a:rect l="l" t="t" r="r" b="b"/>
            <a:pathLst>
              <a:path w="12550353" h="2557134">
                <a:moveTo>
                  <a:pt x="12550353" y="0"/>
                </a:moveTo>
                <a:lnTo>
                  <a:pt x="0" y="0"/>
                </a:lnTo>
                <a:lnTo>
                  <a:pt x="0" y="2557134"/>
                </a:lnTo>
                <a:lnTo>
                  <a:pt x="12550353" y="2557134"/>
                </a:lnTo>
                <a:lnTo>
                  <a:pt x="1255035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25847" y="541396"/>
            <a:ext cx="9181543" cy="8309180"/>
          </a:xfrm>
          <a:prstGeom prst="rect">
            <a:avLst/>
          </a:prstGeom>
        </p:spPr>
        <p:txBody>
          <a:bodyPr lIns="0" tIns="0" rIns="0" bIns="0" rtlCol="0" anchor="t">
            <a:spAutoFit/>
          </a:bodyPr>
          <a:lstStyle/>
          <a:p>
            <a:pPr marL="777242" lvl="1" indent="-388621">
              <a:lnSpc>
                <a:spcPts val="5040"/>
              </a:lnSpc>
              <a:buFont typeface="Arial"/>
              <a:buChar char="•"/>
            </a:pPr>
            <a:r>
              <a:rPr lang="en-US" sz="3600">
                <a:solidFill>
                  <a:srgbClr val="000000"/>
                </a:solidFill>
                <a:latin typeface="Poppins Bold"/>
              </a:rPr>
              <a:t>Data Preprocessing</a:t>
            </a:r>
          </a:p>
          <a:p>
            <a:pPr marL="1554483" lvl="2" indent="-518161">
              <a:lnSpc>
                <a:spcPts val="5040"/>
              </a:lnSpc>
              <a:buFont typeface="Arial"/>
              <a:buChar char="⚬"/>
            </a:pPr>
            <a:r>
              <a:rPr lang="en-US" sz="3600">
                <a:solidFill>
                  <a:srgbClr val="000000"/>
                </a:solidFill>
                <a:latin typeface="Poppins Bold"/>
              </a:rPr>
              <a:t>Loaded data</a:t>
            </a:r>
          </a:p>
          <a:p>
            <a:pPr marL="1554483" lvl="2" indent="-518161">
              <a:lnSpc>
                <a:spcPts val="5040"/>
              </a:lnSpc>
              <a:buFont typeface="Arial"/>
              <a:buChar char="⚬"/>
            </a:pPr>
            <a:r>
              <a:rPr lang="en-US" sz="3600">
                <a:solidFill>
                  <a:srgbClr val="000000"/>
                </a:solidFill>
                <a:latin typeface="Poppins Bold"/>
              </a:rPr>
              <a:t>Looked for variables</a:t>
            </a:r>
          </a:p>
          <a:p>
            <a:pPr marL="1554483" lvl="2" indent="-518161">
              <a:lnSpc>
                <a:spcPts val="5040"/>
              </a:lnSpc>
              <a:buFont typeface="Arial"/>
              <a:buChar char="⚬"/>
            </a:pPr>
            <a:r>
              <a:rPr lang="en-US" sz="3600">
                <a:solidFill>
                  <a:srgbClr val="000000"/>
                </a:solidFill>
                <a:latin typeface="Poppins Bold"/>
              </a:rPr>
              <a:t>Removed unwanted variables and rows(filtered on basis of State)</a:t>
            </a:r>
          </a:p>
          <a:p>
            <a:pPr marL="1554483" lvl="2" indent="-518161">
              <a:lnSpc>
                <a:spcPts val="5040"/>
              </a:lnSpc>
              <a:buFont typeface="Arial"/>
              <a:buChar char="⚬"/>
            </a:pPr>
            <a:r>
              <a:rPr lang="en-US" sz="3600">
                <a:solidFill>
                  <a:srgbClr val="000000"/>
                </a:solidFill>
                <a:latin typeface="Poppins Bold"/>
              </a:rPr>
              <a:t>Renamed columns for better readability and understanding</a:t>
            </a:r>
          </a:p>
          <a:p>
            <a:pPr marL="777242" lvl="1" indent="-388621">
              <a:lnSpc>
                <a:spcPts val="5040"/>
              </a:lnSpc>
              <a:buFont typeface="Arial"/>
              <a:buChar char="•"/>
            </a:pPr>
            <a:r>
              <a:rPr lang="en-US" sz="3600">
                <a:solidFill>
                  <a:srgbClr val="000000"/>
                </a:solidFill>
                <a:latin typeface="Poppins Bold"/>
              </a:rPr>
              <a:t>Checked the types and distributions of selected variables.</a:t>
            </a:r>
          </a:p>
          <a:p>
            <a:pPr marL="777242" lvl="1" indent="-388621">
              <a:lnSpc>
                <a:spcPts val="5040"/>
              </a:lnSpc>
              <a:buFont typeface="Arial"/>
              <a:buChar char="•"/>
            </a:pPr>
            <a:r>
              <a:rPr lang="en-US" sz="3600">
                <a:solidFill>
                  <a:srgbClr val="000000"/>
                </a:solidFill>
                <a:latin typeface="Poppins Bold"/>
              </a:rPr>
              <a:t>Checked correlations between different variables using correlation matrix.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CE04F6-2882-41ED-87CD-6316EE7A0ACE}"/>
              </a:ext>
            </a:extLst>
          </p:cNvPr>
          <p:cNvPicPr>
            <a:picLocks noChangeAspect="1"/>
          </p:cNvPicPr>
          <p:nvPr/>
        </p:nvPicPr>
        <p:blipFill rotWithShape="1">
          <a:blip r:embed="rId2">
            <a:extLst>
              <a:ext uri="{28A0092B-C50C-407E-A947-70E740481C1C}">
                <a14:useLocalDpi xmlns:a14="http://schemas.microsoft.com/office/drawing/2010/main" val="0"/>
              </a:ext>
            </a:extLst>
          </a:blip>
          <a:srcRect l="7345" t="11135" r="8186" b="26031"/>
          <a:stretch/>
        </p:blipFill>
        <p:spPr>
          <a:xfrm>
            <a:off x="5394767" y="952501"/>
            <a:ext cx="12512233" cy="8077200"/>
          </a:xfrm>
          <a:prstGeom prst="rect">
            <a:avLst/>
          </a:prstGeom>
        </p:spPr>
      </p:pic>
      <p:pic>
        <p:nvPicPr>
          <p:cNvPr id="7" name="Picture 6">
            <a:extLst>
              <a:ext uri="{FF2B5EF4-FFF2-40B4-BE49-F238E27FC236}">
                <a16:creationId xmlns:a16="http://schemas.microsoft.com/office/drawing/2014/main" id="{066CE1E9-2FA3-4DED-B104-1A30A98574C8}"/>
              </a:ext>
            </a:extLst>
          </p:cNvPr>
          <p:cNvPicPr>
            <a:picLocks noChangeAspect="1"/>
          </p:cNvPicPr>
          <p:nvPr/>
        </p:nvPicPr>
        <p:blipFill rotWithShape="1">
          <a:blip r:embed="rId2">
            <a:extLst>
              <a:ext uri="{28A0092B-C50C-407E-A947-70E740481C1C}">
                <a14:useLocalDpi xmlns:a14="http://schemas.microsoft.com/office/drawing/2010/main" val="0"/>
              </a:ext>
            </a:extLst>
          </a:blip>
          <a:srcRect r="80212" b="74603"/>
          <a:stretch/>
        </p:blipFill>
        <p:spPr>
          <a:xfrm>
            <a:off x="-1752600" y="1257300"/>
            <a:ext cx="5638798" cy="5638798"/>
          </a:xfrm>
          <a:prstGeom prst="rect">
            <a:avLst/>
          </a:prstGeom>
        </p:spPr>
      </p:pic>
      <p:pic>
        <p:nvPicPr>
          <p:cNvPr id="9" name="Graphic 8" descr="Arrow: Rotate left with solid fill">
            <a:extLst>
              <a:ext uri="{FF2B5EF4-FFF2-40B4-BE49-F238E27FC236}">
                <a16:creationId xmlns:a16="http://schemas.microsoft.com/office/drawing/2014/main" id="{B6D62DD8-4E32-4E69-A6C5-A6BCB386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200" y="190500"/>
            <a:ext cx="4572000" cy="4572000"/>
          </a:xfrm>
          <a:prstGeom prst="rect">
            <a:avLst/>
          </a:prstGeom>
        </p:spPr>
      </p:pic>
      <p:sp>
        <p:nvSpPr>
          <p:cNvPr id="10" name="TextBox 9">
            <a:extLst>
              <a:ext uri="{FF2B5EF4-FFF2-40B4-BE49-F238E27FC236}">
                <a16:creationId xmlns:a16="http://schemas.microsoft.com/office/drawing/2014/main" id="{94C9EB50-2FA8-46CC-9674-B7AFDC7AE962}"/>
              </a:ext>
            </a:extLst>
          </p:cNvPr>
          <p:cNvSpPr txBox="1"/>
          <p:nvPr/>
        </p:nvSpPr>
        <p:spPr>
          <a:xfrm>
            <a:off x="1694292" y="5829300"/>
            <a:ext cx="1964127" cy="523220"/>
          </a:xfrm>
          <a:prstGeom prst="rect">
            <a:avLst/>
          </a:prstGeom>
          <a:noFill/>
        </p:spPr>
        <p:txBody>
          <a:bodyPr wrap="none" rtlCol="0">
            <a:spAutoFit/>
          </a:bodyPr>
          <a:lstStyle/>
          <a:p>
            <a:r>
              <a:rPr lang="en-US" sz="2800" b="1" dirty="0"/>
              <a:t>Washington</a:t>
            </a:r>
            <a:endParaRPr lang="en-PK" sz="2800" b="1" dirty="0"/>
          </a:p>
        </p:txBody>
      </p:sp>
    </p:spTree>
    <p:extLst>
      <p:ext uri="{BB962C8B-B14F-4D97-AF65-F5344CB8AC3E}">
        <p14:creationId xmlns:p14="http://schemas.microsoft.com/office/powerpoint/2010/main" val="2277209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70729" y="4819043"/>
            <a:ext cx="9900972" cy="4875213"/>
          </a:xfrm>
          <a:custGeom>
            <a:avLst/>
            <a:gdLst/>
            <a:ahLst/>
            <a:cxnLst/>
            <a:rect l="l" t="t" r="r" b="b"/>
            <a:pathLst>
              <a:path w="9900972" h="4875213">
                <a:moveTo>
                  <a:pt x="0" y="0"/>
                </a:moveTo>
                <a:lnTo>
                  <a:pt x="9900972" y="0"/>
                </a:lnTo>
                <a:lnTo>
                  <a:pt x="9900972" y="4875212"/>
                </a:lnTo>
                <a:lnTo>
                  <a:pt x="0" y="4875212"/>
                </a:lnTo>
                <a:lnTo>
                  <a:pt x="0" y="0"/>
                </a:lnTo>
                <a:close/>
              </a:path>
            </a:pathLst>
          </a:custGeom>
          <a:blipFill>
            <a:blip r:embed="rId2"/>
            <a:stretch>
              <a:fillRect l="-1068" t="-11079" r="-1068"/>
            </a:stretch>
          </a:blipFill>
        </p:spPr>
      </p:sp>
      <p:sp>
        <p:nvSpPr>
          <p:cNvPr id="3" name="Freeform 3"/>
          <p:cNvSpPr/>
          <p:nvPr/>
        </p:nvSpPr>
        <p:spPr>
          <a:xfrm>
            <a:off x="11661889" y="-67241"/>
            <a:ext cx="5909812" cy="4337579"/>
          </a:xfrm>
          <a:custGeom>
            <a:avLst/>
            <a:gdLst/>
            <a:ahLst/>
            <a:cxnLst/>
            <a:rect l="l" t="t" r="r" b="b"/>
            <a:pathLst>
              <a:path w="5909812" h="4337579">
                <a:moveTo>
                  <a:pt x="0" y="0"/>
                </a:moveTo>
                <a:lnTo>
                  <a:pt x="5909812" y="0"/>
                </a:lnTo>
                <a:lnTo>
                  <a:pt x="5909812" y="4337579"/>
                </a:lnTo>
                <a:lnTo>
                  <a:pt x="0" y="4337579"/>
                </a:lnTo>
                <a:lnTo>
                  <a:pt x="0" y="0"/>
                </a:lnTo>
                <a:close/>
              </a:path>
            </a:pathLst>
          </a:custGeom>
          <a:blipFill>
            <a:blip r:embed="rId3"/>
            <a:stretch>
              <a:fillRect/>
            </a:stretch>
          </a:blipFill>
        </p:spPr>
      </p:sp>
      <p:sp>
        <p:nvSpPr>
          <p:cNvPr id="4" name="Freeform 4"/>
          <p:cNvSpPr/>
          <p:nvPr/>
        </p:nvSpPr>
        <p:spPr>
          <a:xfrm>
            <a:off x="-23325" y="-67241"/>
            <a:ext cx="5904364" cy="4292061"/>
          </a:xfrm>
          <a:custGeom>
            <a:avLst/>
            <a:gdLst/>
            <a:ahLst/>
            <a:cxnLst/>
            <a:rect l="l" t="t" r="r" b="b"/>
            <a:pathLst>
              <a:path w="5904364" h="4292061">
                <a:moveTo>
                  <a:pt x="0" y="0"/>
                </a:moveTo>
                <a:lnTo>
                  <a:pt x="5904364" y="0"/>
                </a:lnTo>
                <a:lnTo>
                  <a:pt x="5904364" y="4292061"/>
                </a:lnTo>
                <a:lnTo>
                  <a:pt x="0" y="4292061"/>
                </a:lnTo>
                <a:lnTo>
                  <a:pt x="0" y="0"/>
                </a:lnTo>
                <a:close/>
              </a:path>
            </a:pathLst>
          </a:custGeom>
          <a:blipFill>
            <a:blip r:embed="rId4"/>
            <a:stretch>
              <a:fillRect/>
            </a:stretch>
          </a:blipFill>
        </p:spPr>
      </p:sp>
      <p:sp>
        <p:nvSpPr>
          <p:cNvPr id="5" name="Freeform 5"/>
          <p:cNvSpPr/>
          <p:nvPr/>
        </p:nvSpPr>
        <p:spPr>
          <a:xfrm>
            <a:off x="5881039" y="20330"/>
            <a:ext cx="5608254" cy="4116920"/>
          </a:xfrm>
          <a:custGeom>
            <a:avLst/>
            <a:gdLst/>
            <a:ahLst/>
            <a:cxnLst/>
            <a:rect l="l" t="t" r="r" b="b"/>
            <a:pathLst>
              <a:path w="5608254" h="4116920">
                <a:moveTo>
                  <a:pt x="0" y="0"/>
                </a:moveTo>
                <a:lnTo>
                  <a:pt x="5608254" y="0"/>
                </a:lnTo>
                <a:lnTo>
                  <a:pt x="5608254" y="4116920"/>
                </a:lnTo>
                <a:lnTo>
                  <a:pt x="0" y="4116920"/>
                </a:lnTo>
                <a:lnTo>
                  <a:pt x="0" y="0"/>
                </a:lnTo>
                <a:close/>
              </a:path>
            </a:pathLst>
          </a:custGeom>
          <a:blipFill>
            <a:blip r:embed="rId5"/>
            <a:stretch>
              <a:fillRect/>
            </a:stretch>
          </a:blipFill>
        </p:spPr>
      </p:sp>
      <p:sp>
        <p:nvSpPr>
          <p:cNvPr id="6" name="Freeform 6"/>
          <p:cNvSpPr/>
          <p:nvPr/>
        </p:nvSpPr>
        <p:spPr>
          <a:xfrm>
            <a:off x="0" y="4799993"/>
            <a:ext cx="7409565" cy="5487007"/>
          </a:xfrm>
          <a:custGeom>
            <a:avLst/>
            <a:gdLst/>
            <a:ahLst/>
            <a:cxnLst/>
            <a:rect l="l" t="t" r="r" b="b"/>
            <a:pathLst>
              <a:path w="7409565" h="5487007">
                <a:moveTo>
                  <a:pt x="0" y="0"/>
                </a:moveTo>
                <a:lnTo>
                  <a:pt x="7409565" y="0"/>
                </a:lnTo>
                <a:lnTo>
                  <a:pt x="7409565" y="5487007"/>
                </a:lnTo>
                <a:lnTo>
                  <a:pt x="0" y="5487007"/>
                </a:lnTo>
                <a:lnTo>
                  <a:pt x="0" y="0"/>
                </a:lnTo>
                <a:close/>
              </a:path>
            </a:pathLst>
          </a:custGeom>
          <a:blipFill>
            <a:blip r:embed="rId6"/>
            <a:stretch>
              <a:fillRect/>
            </a:stretch>
          </a:blipFill>
        </p:spPr>
      </p:sp>
      <p:sp>
        <p:nvSpPr>
          <p:cNvPr id="8" name="TextBox 7">
            <a:extLst>
              <a:ext uri="{FF2B5EF4-FFF2-40B4-BE49-F238E27FC236}">
                <a16:creationId xmlns:a16="http://schemas.microsoft.com/office/drawing/2014/main" id="{6CEBA1A8-F326-4806-9B3B-440F2907B3C1}"/>
              </a:ext>
            </a:extLst>
          </p:cNvPr>
          <p:cNvSpPr txBox="1"/>
          <p:nvPr/>
        </p:nvSpPr>
        <p:spPr>
          <a:xfrm>
            <a:off x="9982200" y="269578"/>
            <a:ext cx="853786" cy="646331"/>
          </a:xfrm>
          <a:prstGeom prst="rect">
            <a:avLst/>
          </a:prstGeom>
          <a:noFill/>
        </p:spPr>
        <p:txBody>
          <a:bodyPr wrap="square">
            <a:spAutoFit/>
          </a:bodyPr>
          <a:lstStyle/>
          <a:p>
            <a:r>
              <a:rPr lang="en-US" dirty="0"/>
              <a:t>0.0 No</a:t>
            </a:r>
          </a:p>
          <a:p>
            <a:r>
              <a:rPr lang="en-US" dirty="0"/>
              <a:t>1.0 Yes</a:t>
            </a:r>
            <a:endParaRPr lang="en-PK" dirty="0"/>
          </a:p>
        </p:txBody>
      </p:sp>
      <p:sp>
        <p:nvSpPr>
          <p:cNvPr id="10" name="TextBox 9">
            <a:extLst>
              <a:ext uri="{FF2B5EF4-FFF2-40B4-BE49-F238E27FC236}">
                <a16:creationId xmlns:a16="http://schemas.microsoft.com/office/drawing/2014/main" id="{F6C6FF5C-AE27-4834-A20E-48E33F95B091}"/>
              </a:ext>
            </a:extLst>
          </p:cNvPr>
          <p:cNvSpPr txBox="1"/>
          <p:nvPr/>
        </p:nvSpPr>
        <p:spPr>
          <a:xfrm>
            <a:off x="16276635" y="269577"/>
            <a:ext cx="1082386" cy="646331"/>
          </a:xfrm>
          <a:prstGeom prst="rect">
            <a:avLst/>
          </a:prstGeom>
          <a:noFill/>
        </p:spPr>
        <p:txBody>
          <a:bodyPr wrap="square">
            <a:spAutoFit/>
          </a:bodyPr>
          <a:lstStyle/>
          <a:p>
            <a:r>
              <a:rPr lang="en-US" dirty="0"/>
              <a:t>0.0 No</a:t>
            </a:r>
          </a:p>
          <a:p>
            <a:r>
              <a:rPr lang="en-US" dirty="0"/>
              <a:t>1.0 Yes</a:t>
            </a:r>
            <a:endParaRPr lang="en-PK"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186989" cy="4463472"/>
          </a:xfrm>
          <a:custGeom>
            <a:avLst/>
            <a:gdLst/>
            <a:ahLst/>
            <a:cxnLst/>
            <a:rect l="l" t="t" r="r" b="b"/>
            <a:pathLst>
              <a:path w="6186989" h="4463472">
                <a:moveTo>
                  <a:pt x="0" y="0"/>
                </a:moveTo>
                <a:lnTo>
                  <a:pt x="6186989" y="0"/>
                </a:lnTo>
                <a:lnTo>
                  <a:pt x="6186989" y="4463472"/>
                </a:lnTo>
                <a:lnTo>
                  <a:pt x="0" y="4463472"/>
                </a:lnTo>
                <a:lnTo>
                  <a:pt x="0" y="0"/>
                </a:lnTo>
                <a:close/>
              </a:path>
            </a:pathLst>
          </a:custGeom>
          <a:blipFill>
            <a:blip r:embed="rId2"/>
            <a:stretch>
              <a:fillRect b="-475"/>
            </a:stretch>
          </a:blipFill>
        </p:spPr>
      </p:sp>
      <p:sp>
        <p:nvSpPr>
          <p:cNvPr id="3" name="Freeform 3"/>
          <p:cNvSpPr/>
          <p:nvPr/>
        </p:nvSpPr>
        <p:spPr>
          <a:xfrm>
            <a:off x="6186989" y="0"/>
            <a:ext cx="6092812" cy="4463472"/>
          </a:xfrm>
          <a:custGeom>
            <a:avLst/>
            <a:gdLst/>
            <a:ahLst/>
            <a:cxnLst/>
            <a:rect l="l" t="t" r="r" b="b"/>
            <a:pathLst>
              <a:path w="6092812" h="4463472">
                <a:moveTo>
                  <a:pt x="0" y="0"/>
                </a:moveTo>
                <a:lnTo>
                  <a:pt x="6092811" y="0"/>
                </a:lnTo>
                <a:lnTo>
                  <a:pt x="6092811" y="4463472"/>
                </a:lnTo>
                <a:lnTo>
                  <a:pt x="0" y="4463472"/>
                </a:lnTo>
                <a:lnTo>
                  <a:pt x="0" y="0"/>
                </a:lnTo>
                <a:close/>
              </a:path>
            </a:pathLst>
          </a:custGeom>
          <a:blipFill>
            <a:blip r:embed="rId3"/>
            <a:stretch>
              <a:fillRect/>
            </a:stretch>
          </a:blipFill>
        </p:spPr>
      </p:sp>
      <p:sp>
        <p:nvSpPr>
          <p:cNvPr id="4" name="Freeform 4"/>
          <p:cNvSpPr/>
          <p:nvPr/>
        </p:nvSpPr>
        <p:spPr>
          <a:xfrm>
            <a:off x="6301524" y="5508477"/>
            <a:ext cx="6531546" cy="4778523"/>
          </a:xfrm>
          <a:custGeom>
            <a:avLst/>
            <a:gdLst/>
            <a:ahLst/>
            <a:cxnLst/>
            <a:rect l="l" t="t" r="r" b="b"/>
            <a:pathLst>
              <a:path w="6531546" h="4778523">
                <a:moveTo>
                  <a:pt x="0" y="0"/>
                </a:moveTo>
                <a:lnTo>
                  <a:pt x="6531546" y="0"/>
                </a:lnTo>
                <a:lnTo>
                  <a:pt x="6531546" y="4778523"/>
                </a:lnTo>
                <a:lnTo>
                  <a:pt x="0" y="4778523"/>
                </a:lnTo>
                <a:lnTo>
                  <a:pt x="0" y="0"/>
                </a:lnTo>
                <a:close/>
              </a:path>
            </a:pathLst>
          </a:custGeom>
          <a:blipFill>
            <a:blip r:embed="rId4"/>
            <a:stretch>
              <a:fillRect r="-690"/>
            </a:stretch>
          </a:blipFill>
        </p:spPr>
      </p:sp>
      <p:sp>
        <p:nvSpPr>
          <p:cNvPr id="5" name="Freeform 5"/>
          <p:cNvSpPr/>
          <p:nvPr/>
        </p:nvSpPr>
        <p:spPr>
          <a:xfrm>
            <a:off x="12279800" y="3252906"/>
            <a:ext cx="5667320" cy="4131520"/>
          </a:xfrm>
          <a:custGeom>
            <a:avLst/>
            <a:gdLst/>
            <a:ahLst/>
            <a:cxnLst/>
            <a:rect l="l" t="t" r="r" b="b"/>
            <a:pathLst>
              <a:path w="5667320" h="4131520">
                <a:moveTo>
                  <a:pt x="0" y="0"/>
                </a:moveTo>
                <a:lnTo>
                  <a:pt x="5667320" y="0"/>
                </a:lnTo>
                <a:lnTo>
                  <a:pt x="5667320" y="4131519"/>
                </a:lnTo>
                <a:lnTo>
                  <a:pt x="0" y="4131519"/>
                </a:lnTo>
                <a:lnTo>
                  <a:pt x="0" y="0"/>
                </a:lnTo>
                <a:close/>
              </a:path>
            </a:pathLst>
          </a:custGeom>
          <a:blipFill>
            <a:blip r:embed="rId5"/>
            <a:stretch>
              <a:fillRect/>
            </a:stretch>
          </a:blipFill>
        </p:spPr>
      </p:sp>
      <p:sp>
        <p:nvSpPr>
          <p:cNvPr id="6" name="Freeform 6"/>
          <p:cNvSpPr/>
          <p:nvPr/>
        </p:nvSpPr>
        <p:spPr>
          <a:xfrm>
            <a:off x="0" y="5318665"/>
            <a:ext cx="6645463" cy="4968335"/>
          </a:xfrm>
          <a:custGeom>
            <a:avLst/>
            <a:gdLst/>
            <a:ahLst/>
            <a:cxnLst/>
            <a:rect l="l" t="t" r="r" b="b"/>
            <a:pathLst>
              <a:path w="6645463" h="4968335">
                <a:moveTo>
                  <a:pt x="0" y="0"/>
                </a:moveTo>
                <a:lnTo>
                  <a:pt x="6645463" y="0"/>
                </a:lnTo>
                <a:lnTo>
                  <a:pt x="6645463" y="4968335"/>
                </a:lnTo>
                <a:lnTo>
                  <a:pt x="0" y="4968335"/>
                </a:lnTo>
                <a:lnTo>
                  <a:pt x="0" y="0"/>
                </a:lnTo>
                <a:close/>
              </a:path>
            </a:pathLst>
          </a:custGeom>
          <a:blipFill>
            <a:blip r:embed="rId6"/>
            <a:stretch>
              <a:fillRect/>
            </a:stretch>
          </a:blipFill>
        </p:spPr>
      </p:sp>
      <p:sp>
        <p:nvSpPr>
          <p:cNvPr id="10" name="TextBox 9">
            <a:extLst>
              <a:ext uri="{FF2B5EF4-FFF2-40B4-BE49-F238E27FC236}">
                <a16:creationId xmlns:a16="http://schemas.microsoft.com/office/drawing/2014/main" id="{F452FB88-0489-4207-ABAB-B8F1091A15CE}"/>
              </a:ext>
            </a:extLst>
          </p:cNvPr>
          <p:cNvSpPr txBox="1"/>
          <p:nvPr/>
        </p:nvSpPr>
        <p:spPr>
          <a:xfrm>
            <a:off x="13182600" y="3543300"/>
            <a:ext cx="2146229" cy="1477328"/>
          </a:xfrm>
          <a:prstGeom prst="rect">
            <a:avLst/>
          </a:prstGeom>
          <a:noFill/>
        </p:spPr>
        <p:txBody>
          <a:bodyPr wrap="none" rtlCol="0">
            <a:spAutoFit/>
          </a:bodyPr>
          <a:lstStyle/>
          <a:p>
            <a:r>
              <a:rPr lang="en-US" dirty="0"/>
              <a:t>1.0 Everyday Smoker</a:t>
            </a:r>
          </a:p>
          <a:p>
            <a:r>
              <a:rPr lang="en-US" dirty="0"/>
              <a:t>2.0 Someday Smoker</a:t>
            </a:r>
            <a:br>
              <a:rPr lang="en-US" dirty="0"/>
            </a:br>
            <a:r>
              <a:rPr lang="en-US" dirty="0"/>
              <a:t>3.0 Former Smoker</a:t>
            </a:r>
          </a:p>
          <a:p>
            <a:r>
              <a:rPr lang="en-US" dirty="0"/>
              <a:t>4.0 Non Smoker</a:t>
            </a:r>
          </a:p>
          <a:p>
            <a:r>
              <a:rPr lang="en-US" dirty="0"/>
              <a:t>5.0 Don’t Know</a:t>
            </a:r>
            <a:endParaRPr lang="en-PK" dirty="0"/>
          </a:p>
        </p:txBody>
      </p:sp>
      <p:sp>
        <p:nvSpPr>
          <p:cNvPr id="11" name="TextBox 10">
            <a:extLst>
              <a:ext uri="{FF2B5EF4-FFF2-40B4-BE49-F238E27FC236}">
                <a16:creationId xmlns:a16="http://schemas.microsoft.com/office/drawing/2014/main" id="{C8A412F0-4B65-4FC5-815D-90D0BFBB875F}"/>
              </a:ext>
            </a:extLst>
          </p:cNvPr>
          <p:cNvSpPr txBox="1"/>
          <p:nvPr/>
        </p:nvSpPr>
        <p:spPr>
          <a:xfrm>
            <a:off x="9976916" y="7466258"/>
            <a:ext cx="4278798" cy="1754326"/>
          </a:xfrm>
          <a:prstGeom prst="rect">
            <a:avLst/>
          </a:prstGeom>
          <a:noFill/>
        </p:spPr>
        <p:txBody>
          <a:bodyPr wrap="square" rtlCol="0">
            <a:spAutoFit/>
          </a:bodyPr>
          <a:lstStyle/>
          <a:p>
            <a:r>
              <a:rPr lang="en-US" dirty="0"/>
              <a:t>1.0 Diabetic</a:t>
            </a:r>
          </a:p>
          <a:p>
            <a:r>
              <a:rPr lang="en-US" dirty="0"/>
              <a:t>2.0 Female with Diabetes (pregnancy)</a:t>
            </a:r>
          </a:p>
          <a:p>
            <a:r>
              <a:rPr lang="en-US" dirty="0"/>
              <a:t>3.0 Non - Diabetic</a:t>
            </a:r>
          </a:p>
          <a:p>
            <a:r>
              <a:rPr lang="en-US" dirty="0"/>
              <a:t>4.0 Pre - Diabetic</a:t>
            </a:r>
          </a:p>
          <a:p>
            <a:r>
              <a:rPr lang="en-US" dirty="0"/>
              <a:t>7.0  Don’t Know</a:t>
            </a:r>
          </a:p>
          <a:p>
            <a:r>
              <a:rPr lang="en-US" dirty="0"/>
              <a:t>9.0 Missing</a:t>
            </a:r>
            <a:endParaRPr lang="en-PK" dirty="0"/>
          </a:p>
        </p:txBody>
      </p:sp>
      <p:sp>
        <p:nvSpPr>
          <p:cNvPr id="12" name="TextBox 11">
            <a:extLst>
              <a:ext uri="{FF2B5EF4-FFF2-40B4-BE49-F238E27FC236}">
                <a16:creationId xmlns:a16="http://schemas.microsoft.com/office/drawing/2014/main" id="{4AEA5859-BBF3-4E19-9C52-61A81720E0CC}"/>
              </a:ext>
            </a:extLst>
          </p:cNvPr>
          <p:cNvSpPr txBox="1"/>
          <p:nvPr/>
        </p:nvSpPr>
        <p:spPr>
          <a:xfrm>
            <a:off x="10820400" y="420085"/>
            <a:ext cx="914400" cy="646331"/>
          </a:xfrm>
          <a:prstGeom prst="rect">
            <a:avLst/>
          </a:prstGeom>
          <a:noFill/>
        </p:spPr>
        <p:txBody>
          <a:bodyPr wrap="square" rtlCol="0">
            <a:spAutoFit/>
          </a:bodyPr>
          <a:lstStyle/>
          <a:p>
            <a:r>
              <a:rPr lang="en-US" dirty="0"/>
              <a:t>0.0 No</a:t>
            </a:r>
          </a:p>
          <a:p>
            <a:r>
              <a:rPr lang="en-US" dirty="0"/>
              <a:t>1.0 Yes</a:t>
            </a:r>
            <a:endParaRPr lang="en-PK"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TotalTime>
  <Words>870</Words>
  <Application>Microsoft Office PowerPoint</Application>
  <PresentationFormat>Custom</PresentationFormat>
  <Paragraphs>146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Canva Sans Bold</vt:lpstr>
      <vt:lpstr>Poppins Bold</vt:lpstr>
      <vt:lpstr>Poppins</vt:lpstr>
      <vt:lpstr>Canva Sans</vt:lpstr>
      <vt:lpstr>Calibri</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Rana Sheraz</cp:lastModifiedBy>
  <cp:revision>17</cp:revision>
  <dcterms:created xsi:type="dcterms:W3CDTF">2006-08-16T00:00:00Z</dcterms:created>
  <dcterms:modified xsi:type="dcterms:W3CDTF">2024-01-21T09:52:50Z</dcterms:modified>
  <dc:identifier>DAF6PBrdtbA</dc:identifier>
</cp:coreProperties>
</file>